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98" r:id="rId3"/>
    <p:sldId id="302" r:id="rId4"/>
    <p:sldId id="297" r:id="rId5"/>
    <p:sldId id="300" r:id="rId6"/>
    <p:sldId id="295" r:id="rId7"/>
    <p:sldId id="296" r:id="rId8"/>
    <p:sldId id="29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9438" autoAdjust="0"/>
    <p:restoredTop sz="94665" autoAdjust="0"/>
  </p:normalViewPr>
  <p:slideViewPr>
    <p:cSldViewPr>
      <p:cViewPr>
        <p:scale>
          <a:sx n="50" d="100"/>
          <a:sy n="50" d="100"/>
        </p:scale>
        <p:origin x="-1589"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0CC0BF-00B5-4B75-BAC7-62D92EF3373E}" type="datetimeFigureOut">
              <a:rPr lang="en-US" smtClean="0"/>
              <a:t>6/28/2021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918B2F-2299-4FD5-8831-31E1E1EC0198}"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86AD9-0A31-47D5-A4A7-A7FF47B576EB}" type="datetimeFigureOut">
              <a:rPr lang="en-US" smtClean="0"/>
              <a:pPr/>
              <a:t>6/28/2021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A9167EF-A4D9-40D1-898E-B989A7552DD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86AD9-0A31-47D5-A4A7-A7FF47B576EB}" type="datetimeFigureOut">
              <a:rPr lang="en-US" smtClean="0"/>
              <a:pPr/>
              <a:t>6/28/2021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167EF-A4D9-40D1-898E-B989A7552DD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jpeg"/><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jpeg"/><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NDON FIELDS.PNG"/>
          <p:cNvPicPr>
            <a:picLocks noChangeAspect="1"/>
          </p:cNvPicPr>
          <p:nvPr/>
        </p:nvPicPr>
        <p:blipFill>
          <a:blip r:embed="rId2"/>
          <a:stretch>
            <a:fillRect/>
          </a:stretch>
        </p:blipFill>
        <p:spPr>
          <a:xfrm>
            <a:off x="214282" y="1785926"/>
            <a:ext cx="8643998" cy="3714776"/>
          </a:xfrm>
          <a:prstGeom prst="rect">
            <a:avLst/>
          </a:prstGeom>
        </p:spPr>
      </p:pic>
      <p:pic>
        <p:nvPicPr>
          <p:cNvPr id="8" name="Picture 7" descr="gota logo.jpg"/>
          <p:cNvPicPr>
            <a:picLocks noChangeAspect="1"/>
          </p:cNvPicPr>
          <p:nvPr/>
        </p:nvPicPr>
        <p:blipFill>
          <a:blip r:embed="rId3" cstate="print"/>
          <a:stretch>
            <a:fillRect/>
          </a:stretch>
        </p:blipFill>
        <p:spPr>
          <a:xfrm>
            <a:off x="3786182" y="142852"/>
            <a:ext cx="1533511" cy="1500174"/>
          </a:xfrm>
          <a:prstGeom prst="rect">
            <a:avLst/>
          </a:prstGeom>
        </p:spPr>
      </p:pic>
    </p:spTree>
  </p:cSld>
  <p:clrMapOvr>
    <a:masterClrMapping/>
  </p:clrMapOvr>
  <p:transition spd="slow" advTm="9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p:cNvGraphicFramePr>
          <p:nvPr/>
        </p:nvGraphicFramePr>
        <p:xfrm>
          <a:off x="1524000" y="1397000"/>
          <a:ext cx="6096000" cy="4064000"/>
        </p:xfrm>
        <a:graphic>
          <a:graphicData uri="http://schemas.openxmlformats.org/presentationml/2006/ole">
            <p:oleObj spid="_x0000_s45058" name="Acrobat Document" r:id="rId3" imgW="0" imgH="0" progId="AcroExch.Document.11">
              <p:embed/>
            </p:oleObj>
          </a:graphicData>
        </a:graphic>
      </p:graphicFrame>
      <p:graphicFrame>
        <p:nvGraphicFramePr>
          <p:cNvPr id="21" name="Object 20"/>
          <p:cNvGraphicFramePr>
            <a:graphicFrameLocks/>
          </p:cNvGraphicFramePr>
          <p:nvPr/>
        </p:nvGraphicFramePr>
        <p:xfrm>
          <a:off x="1524000" y="1397000"/>
          <a:ext cx="6096000" cy="4064000"/>
        </p:xfrm>
        <a:graphic>
          <a:graphicData uri="http://schemas.openxmlformats.org/presentationml/2006/ole">
            <p:oleObj spid="_x0000_s45059" name="Acrobat Document" r:id="rId4" imgW="0" imgH="0" progId="AcroExch.Document.11">
              <p:embed/>
            </p:oleObj>
          </a:graphicData>
        </a:graphic>
      </p:graphicFrame>
      <p:pic>
        <p:nvPicPr>
          <p:cNvPr id="14" name="Picture 13" descr="gota logo.jpg"/>
          <p:cNvPicPr>
            <a:picLocks noChangeAspect="1"/>
          </p:cNvPicPr>
          <p:nvPr/>
        </p:nvPicPr>
        <p:blipFill>
          <a:blip r:embed="rId5" cstate="print"/>
          <a:stretch>
            <a:fillRect/>
          </a:stretch>
        </p:blipFill>
        <p:spPr>
          <a:xfrm>
            <a:off x="7858148" y="5643578"/>
            <a:ext cx="1033445" cy="1010979"/>
          </a:xfrm>
          <a:prstGeom prst="rect">
            <a:avLst/>
          </a:prstGeom>
        </p:spPr>
      </p:pic>
      <p:sp>
        <p:nvSpPr>
          <p:cNvPr id="7" name="TextBox 6"/>
          <p:cNvSpPr txBox="1"/>
          <p:nvPr/>
        </p:nvSpPr>
        <p:spPr>
          <a:xfrm>
            <a:off x="642910" y="285728"/>
            <a:ext cx="7929618" cy="5201424"/>
          </a:xfrm>
          <a:prstGeom prst="rect">
            <a:avLst/>
          </a:prstGeom>
          <a:noFill/>
        </p:spPr>
        <p:txBody>
          <a:bodyPr wrap="square" rtlCol="0">
            <a:spAutoFit/>
          </a:bodyPr>
          <a:lstStyle/>
          <a:p>
            <a:r>
              <a:rPr lang="en-GB" b="1" dirty="0" smtClean="0"/>
              <a:t>Agenda:</a:t>
            </a:r>
          </a:p>
          <a:p>
            <a:endParaRPr lang="en-GB" b="1" dirty="0" smtClean="0"/>
          </a:p>
          <a:p>
            <a:endParaRPr lang="en-GB" sz="800" b="1" dirty="0" smtClean="0"/>
          </a:p>
          <a:p>
            <a:pPr>
              <a:buFont typeface="Arial" pitchFamily="34" charset="0"/>
              <a:buChar char="•"/>
            </a:pPr>
            <a:r>
              <a:rPr lang="en-GB" b="1" dirty="0" smtClean="0"/>
              <a:t>	Round of introductions 				5 </a:t>
            </a:r>
            <a:r>
              <a:rPr lang="en-GB" b="1" dirty="0" err="1" smtClean="0"/>
              <a:t>mins</a:t>
            </a:r>
            <a:endParaRPr lang="en-GB" b="1" dirty="0" smtClean="0"/>
          </a:p>
          <a:p>
            <a:pPr>
              <a:buFont typeface="Arial" pitchFamily="34" charset="0"/>
              <a:buChar char="•"/>
            </a:pPr>
            <a:endParaRPr lang="en-GB" b="1" dirty="0" smtClean="0"/>
          </a:p>
          <a:p>
            <a:pPr>
              <a:buFont typeface="Arial" pitchFamily="34" charset="0"/>
              <a:buChar char="•"/>
            </a:pPr>
            <a:r>
              <a:rPr lang="en-GB" b="1" dirty="0" smtClean="0"/>
              <a:t>	What does Guardians want?				2 </a:t>
            </a:r>
            <a:r>
              <a:rPr lang="en-GB" b="1" dirty="0" err="1" smtClean="0"/>
              <a:t>mins</a:t>
            </a:r>
            <a:endParaRPr lang="en-GB" b="1" dirty="0" smtClean="0"/>
          </a:p>
          <a:p>
            <a:pPr>
              <a:buFont typeface="Arial" pitchFamily="34" charset="0"/>
              <a:buChar char="•"/>
            </a:pPr>
            <a:endParaRPr lang="en-GB" b="1" dirty="0" smtClean="0"/>
          </a:p>
          <a:p>
            <a:pPr>
              <a:buFont typeface="Arial" pitchFamily="34" charset="0"/>
              <a:buChar char="•"/>
            </a:pPr>
            <a:r>
              <a:rPr lang="en-GB" b="1" dirty="0" smtClean="0"/>
              <a:t>	Summary to date with thanks 			2 </a:t>
            </a:r>
            <a:r>
              <a:rPr lang="en-GB" b="1" dirty="0" err="1" smtClean="0"/>
              <a:t>mins</a:t>
            </a:r>
            <a:endParaRPr lang="en-GB" b="1" dirty="0" smtClean="0"/>
          </a:p>
          <a:p>
            <a:pPr>
              <a:buFont typeface="Arial" pitchFamily="34" charset="0"/>
              <a:buChar char="•"/>
            </a:pPr>
            <a:endParaRPr lang="en-GB" b="1" dirty="0" smtClean="0"/>
          </a:p>
          <a:p>
            <a:pPr>
              <a:buFont typeface="Arial" pitchFamily="34" charset="0"/>
              <a:buChar char="•"/>
            </a:pPr>
            <a:r>
              <a:rPr lang="en-GB" b="1" dirty="0" smtClean="0"/>
              <a:t>	Customer presentation				20 </a:t>
            </a:r>
            <a:r>
              <a:rPr lang="en-GB" b="1" dirty="0" err="1" smtClean="0"/>
              <a:t>mins</a:t>
            </a:r>
            <a:endParaRPr lang="en-GB" b="1" dirty="0" smtClean="0"/>
          </a:p>
          <a:p>
            <a:pPr>
              <a:buFont typeface="Arial" pitchFamily="34" charset="0"/>
              <a:buChar char="•"/>
            </a:pPr>
            <a:endParaRPr lang="en-GB" b="1" dirty="0" smtClean="0"/>
          </a:p>
          <a:p>
            <a:pPr>
              <a:buFont typeface="Arial" pitchFamily="34" charset="0"/>
              <a:buChar char="•"/>
            </a:pPr>
            <a:r>
              <a:rPr lang="en-GB" b="1" dirty="0" smtClean="0"/>
              <a:t>	Customer feedback since April 2021 (</a:t>
            </a:r>
            <a:r>
              <a:rPr lang="en-GB" b="1" dirty="0" err="1" smtClean="0"/>
              <a:t>Firoz</a:t>
            </a:r>
            <a:r>
              <a:rPr lang="en-GB" b="1" dirty="0" smtClean="0"/>
              <a:t> &amp; </a:t>
            </a:r>
            <a:r>
              <a:rPr lang="en-GB" b="1" dirty="0" err="1" smtClean="0"/>
              <a:t>Ameen</a:t>
            </a:r>
            <a:r>
              <a:rPr lang="en-GB" b="1" dirty="0" smtClean="0"/>
              <a:t>)	5 </a:t>
            </a:r>
            <a:r>
              <a:rPr lang="en-GB" b="1" dirty="0" err="1" smtClean="0"/>
              <a:t>mins</a:t>
            </a:r>
            <a:endParaRPr lang="en-GB" b="1" dirty="0" smtClean="0"/>
          </a:p>
          <a:p>
            <a:pPr>
              <a:tabLst>
                <a:tab pos="898525" algn="l"/>
              </a:tabLst>
            </a:pPr>
            <a:endParaRPr lang="en-GB" b="1" dirty="0" smtClean="0"/>
          </a:p>
          <a:p>
            <a:pPr>
              <a:buFont typeface="Arial" pitchFamily="34" charset="0"/>
              <a:buChar char="•"/>
            </a:pPr>
            <a:r>
              <a:rPr lang="en-GB" b="1" dirty="0" smtClean="0"/>
              <a:t>	How do we move forward from here? 	(</a:t>
            </a:r>
            <a:r>
              <a:rPr lang="en-GB" b="1" dirty="0" err="1" smtClean="0"/>
              <a:t>Leni</a:t>
            </a:r>
            <a:r>
              <a:rPr lang="en-GB" b="1" dirty="0" smtClean="0"/>
              <a:t> &amp; </a:t>
            </a:r>
            <a:r>
              <a:rPr lang="en-GB" b="1" dirty="0" err="1" smtClean="0"/>
              <a:t>Mael</a:t>
            </a:r>
            <a:r>
              <a:rPr lang="en-GB" b="1" dirty="0" smtClean="0"/>
              <a:t>)	5 </a:t>
            </a:r>
            <a:r>
              <a:rPr lang="en-GB" b="1" dirty="0" err="1" smtClean="0"/>
              <a:t>mins</a:t>
            </a:r>
            <a:endParaRPr lang="en-GB" b="1" dirty="0" smtClean="0"/>
          </a:p>
          <a:p>
            <a:pPr>
              <a:buFont typeface="Arial" pitchFamily="34" charset="0"/>
              <a:buChar char="•"/>
            </a:pPr>
            <a:endParaRPr lang="en-GB" b="1" dirty="0" smtClean="0"/>
          </a:p>
          <a:p>
            <a:pPr>
              <a:buFont typeface="Arial" pitchFamily="34" charset="0"/>
              <a:buChar char="•"/>
            </a:pPr>
            <a:r>
              <a:rPr lang="en-GB" b="1" dirty="0" smtClean="0"/>
              <a:t>	</a:t>
            </a:r>
            <a:r>
              <a:rPr lang="en-GB" b="1" dirty="0" err="1" smtClean="0"/>
              <a:t>TfL</a:t>
            </a:r>
            <a:r>
              <a:rPr lang="en-GB" b="1" dirty="0" smtClean="0"/>
              <a:t> Management response &amp; discussion		20 </a:t>
            </a:r>
            <a:r>
              <a:rPr lang="en-GB" b="1" dirty="0" err="1" smtClean="0"/>
              <a:t>mins</a:t>
            </a:r>
            <a:endParaRPr lang="en-GB" b="1" dirty="0" smtClean="0"/>
          </a:p>
          <a:p>
            <a:pPr>
              <a:buFont typeface="Arial" pitchFamily="34" charset="0"/>
              <a:buChar char="•"/>
            </a:pPr>
            <a:endParaRPr lang="en-GB" b="1" dirty="0" smtClean="0"/>
          </a:p>
          <a:p>
            <a:pPr>
              <a:buFont typeface="Arial" pitchFamily="34" charset="0"/>
              <a:buChar char="•"/>
            </a:pPr>
            <a:r>
              <a:rPr lang="en-GB" b="1" dirty="0" smtClean="0"/>
              <a:t>	Next steps and meeting date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p:cNvGraphicFramePr>
          <p:nvPr/>
        </p:nvGraphicFramePr>
        <p:xfrm>
          <a:off x="1524000" y="1397000"/>
          <a:ext cx="6096000" cy="4064000"/>
        </p:xfrm>
        <a:graphic>
          <a:graphicData uri="http://schemas.openxmlformats.org/presentationml/2006/ole">
            <p:oleObj spid="_x0000_s48130" name="Acrobat Document" r:id="rId3" imgW="0" imgH="0" progId="AcroExch.Document.11">
              <p:embed/>
            </p:oleObj>
          </a:graphicData>
        </a:graphic>
      </p:graphicFrame>
      <p:graphicFrame>
        <p:nvGraphicFramePr>
          <p:cNvPr id="21" name="Object 20"/>
          <p:cNvGraphicFramePr>
            <a:graphicFrameLocks/>
          </p:cNvGraphicFramePr>
          <p:nvPr/>
        </p:nvGraphicFramePr>
        <p:xfrm>
          <a:off x="1524000" y="1397000"/>
          <a:ext cx="6096000" cy="4064000"/>
        </p:xfrm>
        <a:graphic>
          <a:graphicData uri="http://schemas.openxmlformats.org/presentationml/2006/ole">
            <p:oleObj spid="_x0000_s48131" name="Acrobat Document" r:id="rId4" imgW="0" imgH="0" progId="AcroExch.Document.11">
              <p:embed/>
            </p:oleObj>
          </a:graphicData>
        </a:graphic>
      </p:graphicFrame>
      <p:pic>
        <p:nvPicPr>
          <p:cNvPr id="14" name="Picture 13" descr="gota logo.jpg"/>
          <p:cNvPicPr>
            <a:picLocks noChangeAspect="1"/>
          </p:cNvPicPr>
          <p:nvPr/>
        </p:nvPicPr>
        <p:blipFill>
          <a:blip r:embed="rId5" cstate="print"/>
          <a:stretch>
            <a:fillRect/>
          </a:stretch>
        </p:blipFill>
        <p:spPr>
          <a:xfrm>
            <a:off x="7858148" y="5643578"/>
            <a:ext cx="1033445" cy="1010979"/>
          </a:xfrm>
          <a:prstGeom prst="rect">
            <a:avLst/>
          </a:prstGeom>
        </p:spPr>
      </p:pic>
      <p:sp>
        <p:nvSpPr>
          <p:cNvPr id="8" name="TextBox 7"/>
          <p:cNvSpPr txBox="1"/>
          <p:nvPr/>
        </p:nvSpPr>
        <p:spPr>
          <a:xfrm>
            <a:off x="642910" y="214290"/>
            <a:ext cx="8143932" cy="6924973"/>
          </a:xfrm>
          <a:prstGeom prst="rect">
            <a:avLst/>
          </a:prstGeom>
          <a:noFill/>
        </p:spPr>
        <p:txBody>
          <a:bodyPr wrap="square" rtlCol="0">
            <a:spAutoFit/>
          </a:bodyPr>
          <a:lstStyle/>
          <a:p>
            <a:r>
              <a:rPr lang="en-GB" b="1" dirty="0" smtClean="0"/>
              <a:t>What do we want?</a:t>
            </a:r>
          </a:p>
          <a:p>
            <a:endParaRPr lang="en-GB" sz="800" dirty="0" smtClean="0"/>
          </a:p>
          <a:p>
            <a:pPr indent="447675">
              <a:buFont typeface="Arial" pitchFamily="34" charset="0"/>
              <a:buChar char="•"/>
            </a:pPr>
            <a:r>
              <a:rPr lang="en-GB" sz="1600" dirty="0" smtClean="0"/>
              <a:t>Build an equitable relationship with London Underground &amp; Transport for </a:t>
            </a:r>
          </a:p>
          <a:p>
            <a:pPr indent="447675"/>
            <a:r>
              <a:rPr lang="en-GB" sz="1600" dirty="0" smtClean="0"/>
              <a:t>London.   Landlords and Tenants MUST work in partnership.  </a:t>
            </a:r>
          </a:p>
          <a:p>
            <a:pPr indent="447675"/>
            <a:r>
              <a:rPr lang="en-GB" sz="1600" dirty="0" smtClean="0"/>
              <a:t>An adversarial relationship costs everyone time and money and must stop.  </a:t>
            </a:r>
          </a:p>
          <a:p>
            <a:pPr indent="447675"/>
            <a:endParaRPr lang="en-GB" sz="900" dirty="0" smtClean="0"/>
          </a:p>
          <a:p>
            <a:pPr indent="447675">
              <a:buFont typeface="Arial" pitchFamily="34" charset="0"/>
              <a:buChar char="•"/>
            </a:pPr>
            <a:r>
              <a:rPr lang="en-GB" sz="1600" dirty="0" smtClean="0"/>
              <a:t>We know good customer service is profitable.  The data on revenue from </a:t>
            </a:r>
          </a:p>
          <a:p>
            <a:pPr indent="447675"/>
            <a:r>
              <a:rPr lang="en-GB" sz="1600" dirty="0" smtClean="0"/>
              <a:t>the </a:t>
            </a:r>
            <a:r>
              <a:rPr lang="en-GB" sz="1600" dirty="0" smtClean="0"/>
              <a:t>CD </a:t>
            </a:r>
            <a:r>
              <a:rPr lang="en-GB" sz="1600" dirty="0" smtClean="0"/>
              <a:t>estate </a:t>
            </a:r>
            <a:r>
              <a:rPr lang="en-GB" sz="1600" dirty="0" smtClean="0"/>
              <a:t>must show this – we wish to make </a:t>
            </a:r>
            <a:r>
              <a:rPr lang="en-GB" sz="1600" dirty="0" err="1" smtClean="0"/>
              <a:t>ISR</a:t>
            </a:r>
            <a:r>
              <a:rPr lang="en-GB" sz="1600" dirty="0" smtClean="0"/>
              <a:t> </a:t>
            </a:r>
            <a:r>
              <a:rPr lang="en-GB" sz="1600" dirty="0" smtClean="0"/>
              <a:t>just as sustainable</a:t>
            </a:r>
          </a:p>
          <a:p>
            <a:pPr indent="447675"/>
            <a:r>
              <a:rPr lang="en-GB" sz="1600" dirty="0" smtClean="0"/>
              <a:t>and profitable too. </a:t>
            </a:r>
          </a:p>
          <a:p>
            <a:pPr indent="447675"/>
            <a:endParaRPr lang="en-GB" sz="900" dirty="0" smtClean="0"/>
          </a:p>
          <a:p>
            <a:r>
              <a:rPr lang="en-GB" sz="1600" b="1" dirty="0" smtClean="0"/>
              <a:t>Work collaboratively on important shared concerns including</a:t>
            </a:r>
            <a:r>
              <a:rPr lang="en-GB" sz="1600" b="1" dirty="0" smtClean="0"/>
              <a:t>:</a:t>
            </a:r>
          </a:p>
          <a:p>
            <a:endParaRPr lang="en-GB" sz="800" b="1" dirty="0" smtClean="0"/>
          </a:p>
          <a:p>
            <a:pPr indent="447675"/>
            <a:r>
              <a:rPr lang="en-GB" sz="1600" dirty="0" smtClean="0"/>
              <a:t>Ensure </a:t>
            </a:r>
            <a:r>
              <a:rPr lang="en-GB" sz="1600" dirty="0" smtClean="0"/>
              <a:t>compliance with Health, Safety and Fire regulations and all other matters </a:t>
            </a:r>
          </a:p>
          <a:p>
            <a:pPr indent="447675"/>
            <a:r>
              <a:rPr lang="en-GB" sz="1600" dirty="0" smtClean="0"/>
              <a:t>relating to property management </a:t>
            </a:r>
            <a:endParaRPr lang="en-GB" sz="1600" dirty="0" smtClean="0"/>
          </a:p>
          <a:p>
            <a:pPr indent="447675"/>
            <a:endParaRPr lang="en-GB" sz="800" dirty="0" smtClean="0"/>
          </a:p>
          <a:p>
            <a:pPr indent="447675">
              <a:buFont typeface="Arial" pitchFamily="34" charset="0"/>
              <a:buChar char="•"/>
            </a:pPr>
            <a:r>
              <a:rPr lang="en-GB" sz="1600" dirty="0" smtClean="0"/>
              <a:t>Urgently work together to better understand and improve the environmental impact</a:t>
            </a:r>
          </a:p>
          <a:p>
            <a:pPr indent="447675"/>
            <a:r>
              <a:rPr lang="en-GB" sz="1600" dirty="0" smtClean="0"/>
              <a:t>of our </a:t>
            </a:r>
            <a:r>
              <a:rPr lang="en-GB" sz="1600" dirty="0" err="1" smtClean="0"/>
              <a:t>SME</a:t>
            </a:r>
            <a:r>
              <a:rPr lang="en-GB" sz="1600" dirty="0" smtClean="0"/>
              <a:t> community</a:t>
            </a:r>
            <a:r>
              <a:rPr lang="en-GB" sz="1600" dirty="0" smtClean="0"/>
              <a:t>.</a:t>
            </a:r>
          </a:p>
          <a:p>
            <a:pPr indent="447675"/>
            <a:endParaRPr lang="en-GB" sz="800" dirty="0" smtClean="0"/>
          </a:p>
          <a:p>
            <a:pPr indent="447675">
              <a:buFont typeface="Arial" pitchFamily="34" charset="0"/>
              <a:buChar char="•"/>
            </a:pPr>
            <a:r>
              <a:rPr lang="en-GB" sz="1600" dirty="0" smtClean="0"/>
              <a:t>Evolution and development of policies and processes Inc. Social Value and affordability</a:t>
            </a:r>
            <a:r>
              <a:rPr lang="en-GB" sz="1600" dirty="0" smtClean="0"/>
              <a:t>.</a:t>
            </a:r>
          </a:p>
          <a:p>
            <a:pPr indent="447675">
              <a:buFont typeface="Arial" pitchFamily="34" charset="0"/>
              <a:buChar char="•"/>
            </a:pPr>
            <a:endParaRPr lang="en-GB" sz="800" dirty="0" smtClean="0"/>
          </a:p>
          <a:p>
            <a:pPr indent="447675">
              <a:buFont typeface="Arial" pitchFamily="34" charset="0"/>
              <a:buChar char="•"/>
              <a:tabLst>
                <a:tab pos="441325" algn="l"/>
              </a:tabLst>
            </a:pPr>
            <a:r>
              <a:rPr lang="en-GB" sz="1600" dirty="0" smtClean="0"/>
              <a:t>Engagement with tenants in respect of refurbishment and aesthetics</a:t>
            </a:r>
            <a:r>
              <a:rPr lang="en-GB" sz="1600" dirty="0" smtClean="0"/>
              <a:t>.</a:t>
            </a:r>
          </a:p>
          <a:p>
            <a:pPr indent="447675">
              <a:buFont typeface="Arial" pitchFamily="34" charset="0"/>
              <a:buChar char="•"/>
              <a:tabLst>
                <a:tab pos="441325" algn="l"/>
              </a:tabLst>
            </a:pPr>
            <a:endParaRPr lang="en-GB" sz="800" dirty="0" smtClean="0"/>
          </a:p>
          <a:p>
            <a:pPr indent="447675">
              <a:buFont typeface="Arial" pitchFamily="34" charset="0"/>
              <a:buChar char="•"/>
            </a:pPr>
            <a:r>
              <a:rPr lang="en-GB" sz="1600" dirty="0" smtClean="0"/>
              <a:t>Work with our members to mutually drive community engagement &amp; </a:t>
            </a:r>
          </a:p>
          <a:p>
            <a:pPr indent="447675"/>
            <a:r>
              <a:rPr lang="en-GB" sz="1600" dirty="0" smtClean="0"/>
              <a:t>footfall</a:t>
            </a:r>
            <a:r>
              <a:rPr lang="en-GB" sz="1600" dirty="0" smtClean="0"/>
              <a:t>.</a:t>
            </a:r>
          </a:p>
          <a:p>
            <a:pPr indent="447675"/>
            <a:endParaRPr lang="en-GB" sz="800" dirty="0" smtClean="0"/>
          </a:p>
          <a:p>
            <a:pPr indent="447675">
              <a:buFont typeface="Arial" pitchFamily="34" charset="0"/>
              <a:buChar char="•"/>
            </a:pPr>
            <a:r>
              <a:rPr lang="en-GB" sz="1600" dirty="0" smtClean="0"/>
              <a:t>Advocate the pioneering approach to customer service, demonstrating a </a:t>
            </a:r>
          </a:p>
          <a:p>
            <a:pPr indent="447675"/>
            <a:r>
              <a:rPr lang="en-GB" sz="1600" dirty="0" smtClean="0"/>
              <a:t>new sustainable way for Landlords and Tenants to work in partnership in</a:t>
            </a:r>
          </a:p>
          <a:p>
            <a:pPr indent="447675"/>
            <a:r>
              <a:rPr lang="en-GB" sz="1600" dirty="0" smtClean="0"/>
              <a:t>London.  </a:t>
            </a:r>
            <a:endParaRPr lang="en-GB" sz="1600" dirty="0" smtClean="0"/>
          </a:p>
          <a:p>
            <a:pPr indent="447675"/>
            <a:endParaRPr lang="en-GB" sz="800" dirty="0" smtClean="0"/>
          </a:p>
          <a:p>
            <a:pPr indent="447675">
              <a:buFont typeface="Arial" pitchFamily="34" charset="0"/>
              <a:buChar char="•"/>
            </a:pPr>
            <a:r>
              <a:rPr lang="en-GB" sz="1600" dirty="0" smtClean="0"/>
              <a:t>Drive </a:t>
            </a:r>
            <a:r>
              <a:rPr lang="en-GB" sz="1600" dirty="0" err="1" smtClean="0"/>
              <a:t>TfL</a:t>
            </a:r>
            <a:r>
              <a:rPr lang="en-GB" sz="1600" dirty="0" smtClean="0"/>
              <a:t> revenue by increasing occupancy rate (this can be done from </a:t>
            </a:r>
          </a:p>
          <a:p>
            <a:pPr indent="447675"/>
            <a:r>
              <a:rPr lang="en-GB" sz="1600" dirty="0" smtClean="0"/>
              <a:t>immediate effect as we have long waitlists of </a:t>
            </a:r>
            <a:r>
              <a:rPr lang="en-GB" sz="1600" dirty="0" err="1" smtClean="0"/>
              <a:t>SMEs</a:t>
            </a:r>
            <a:r>
              <a:rPr lang="en-GB" sz="1600" dirty="0" smtClean="0"/>
              <a:t> wishing to relocate).</a:t>
            </a:r>
          </a:p>
          <a:p>
            <a:endParaRPr lang="en-GB"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p:cNvGraphicFramePr>
          <p:nvPr/>
        </p:nvGraphicFramePr>
        <p:xfrm>
          <a:off x="1524000" y="1397000"/>
          <a:ext cx="6096000" cy="4064000"/>
        </p:xfrm>
        <a:graphic>
          <a:graphicData uri="http://schemas.openxmlformats.org/presentationml/2006/ole">
            <p:oleObj spid="_x0000_s44034" name="Acrobat Document" r:id="rId3" imgW="0" imgH="0" progId="AcroExch.Document.11">
              <p:embed/>
            </p:oleObj>
          </a:graphicData>
        </a:graphic>
      </p:graphicFrame>
      <p:graphicFrame>
        <p:nvGraphicFramePr>
          <p:cNvPr id="21" name="Object 20"/>
          <p:cNvGraphicFramePr>
            <a:graphicFrameLocks/>
          </p:cNvGraphicFramePr>
          <p:nvPr/>
        </p:nvGraphicFramePr>
        <p:xfrm>
          <a:off x="1524000" y="1397000"/>
          <a:ext cx="6096000" cy="4064000"/>
        </p:xfrm>
        <a:graphic>
          <a:graphicData uri="http://schemas.openxmlformats.org/presentationml/2006/ole">
            <p:oleObj spid="_x0000_s44035" name="Acrobat Document" r:id="rId4" imgW="0" imgH="0" progId="AcroExch.Document.11">
              <p:embed/>
            </p:oleObj>
          </a:graphicData>
        </a:graphic>
      </p:graphicFrame>
      <p:pic>
        <p:nvPicPr>
          <p:cNvPr id="14" name="Picture 13" descr="gota logo.jpg"/>
          <p:cNvPicPr>
            <a:picLocks noChangeAspect="1"/>
          </p:cNvPicPr>
          <p:nvPr/>
        </p:nvPicPr>
        <p:blipFill>
          <a:blip r:embed="rId5" cstate="print"/>
          <a:stretch>
            <a:fillRect/>
          </a:stretch>
        </p:blipFill>
        <p:spPr>
          <a:xfrm>
            <a:off x="7858148" y="5643578"/>
            <a:ext cx="1033445" cy="1010979"/>
          </a:xfrm>
          <a:prstGeom prst="rect">
            <a:avLst/>
          </a:prstGeom>
        </p:spPr>
      </p:pic>
      <p:sp>
        <p:nvSpPr>
          <p:cNvPr id="7" name="TextBox 6"/>
          <p:cNvSpPr txBox="1"/>
          <p:nvPr/>
        </p:nvSpPr>
        <p:spPr>
          <a:xfrm>
            <a:off x="428596" y="2285992"/>
            <a:ext cx="4214842" cy="5447645"/>
          </a:xfrm>
          <a:prstGeom prst="rect">
            <a:avLst/>
          </a:prstGeom>
          <a:noFill/>
        </p:spPr>
        <p:txBody>
          <a:bodyPr wrap="square" rtlCol="0">
            <a:spAutoFit/>
          </a:bodyPr>
          <a:lstStyle/>
          <a:p>
            <a:endParaRPr lang="en-GB" b="1" dirty="0" smtClean="0"/>
          </a:p>
          <a:p>
            <a:r>
              <a:rPr lang="en-GB" sz="800" dirty="0" smtClean="0"/>
              <a:t>Dear </a:t>
            </a:r>
            <a:r>
              <a:rPr lang="en-GB" sz="800" dirty="0" err="1" smtClean="0"/>
              <a:t>Leni</a:t>
            </a:r>
            <a:r>
              <a:rPr lang="en-GB" sz="800" dirty="0" smtClean="0"/>
              <a:t>,</a:t>
            </a:r>
          </a:p>
          <a:p>
            <a:r>
              <a:rPr lang="en-GB" sz="800" dirty="0" smtClean="0"/>
              <a:t> </a:t>
            </a:r>
          </a:p>
          <a:p>
            <a:r>
              <a:rPr lang="en-GB" sz="800" dirty="0" smtClean="0"/>
              <a:t>Thank you for writing to us and also for taking the time to explore these issues.</a:t>
            </a:r>
          </a:p>
          <a:p>
            <a:r>
              <a:rPr lang="en-GB" sz="800" dirty="0" smtClean="0"/>
              <a:t> </a:t>
            </a:r>
          </a:p>
          <a:p>
            <a:r>
              <a:rPr lang="en-GB" sz="800" dirty="0" smtClean="0"/>
              <a:t>As promised, we want to confirm </a:t>
            </a:r>
            <a:r>
              <a:rPr lang="en-GB" sz="800" dirty="0" err="1" smtClean="0"/>
              <a:t>TfL’s</a:t>
            </a:r>
            <a:r>
              <a:rPr lang="en-GB" sz="800" dirty="0" smtClean="0"/>
              <a:t> updated policy position, which demonstrates our commitment to supporting businesses across our estate with the difficulties imposed by the pandemic and helping small and medium-sized enterprise (</a:t>
            </a:r>
            <a:r>
              <a:rPr lang="en-GB" sz="800" dirty="0" err="1" smtClean="0"/>
              <a:t>SMEs</a:t>
            </a:r>
            <a:r>
              <a:rPr lang="en-GB" sz="800" dirty="0" smtClean="0"/>
              <a:t>) to drive London’s recovery, whilst ensuring we can generate income to invest in maintaining </a:t>
            </a:r>
            <a:r>
              <a:rPr lang="en-GB" sz="800" dirty="0" err="1" smtClean="0"/>
              <a:t>TfL’s</a:t>
            </a:r>
            <a:r>
              <a:rPr lang="en-GB" sz="800" dirty="0" smtClean="0"/>
              <a:t> transport infrastructure. Our shared goal in this is to build upon our recent positive engagement with the arches tenant community to create an environment in which </a:t>
            </a:r>
            <a:r>
              <a:rPr lang="en-GB" sz="800" dirty="0" err="1" smtClean="0"/>
              <a:t>TfL</a:t>
            </a:r>
            <a:r>
              <a:rPr lang="en-GB" sz="800" dirty="0" smtClean="0"/>
              <a:t> can deliver sustainable growth by working in partnership with our tenants.</a:t>
            </a:r>
          </a:p>
          <a:p>
            <a:r>
              <a:rPr lang="en-GB" sz="800" dirty="0" smtClean="0"/>
              <a:t> </a:t>
            </a:r>
          </a:p>
          <a:p>
            <a:r>
              <a:rPr lang="en-GB" sz="800" dirty="0" smtClean="0"/>
              <a:t>Our </a:t>
            </a:r>
            <a:r>
              <a:rPr lang="en-GB" sz="800" b="1" dirty="0" smtClean="0"/>
              <a:t>updated policy position on rent reviews and lease renewals</a:t>
            </a:r>
            <a:r>
              <a:rPr lang="en-GB" sz="800" dirty="0" smtClean="0"/>
              <a:t> is as follows:</a:t>
            </a:r>
          </a:p>
          <a:p>
            <a:r>
              <a:rPr lang="en-GB" sz="800" dirty="0" smtClean="0"/>
              <a:t> </a:t>
            </a:r>
          </a:p>
          <a:p>
            <a:r>
              <a:rPr lang="en-GB" sz="800" dirty="0" smtClean="0"/>
              <a:t>Rent Reviews</a:t>
            </a:r>
          </a:p>
          <a:p>
            <a:r>
              <a:rPr lang="en-GB" sz="800" dirty="0" smtClean="0"/>
              <a:t>·         We have made the decision to offer further support to all our small and medium tenants by implementing a policy of not increasing rents due for review prior to 31 March 2022.</a:t>
            </a:r>
          </a:p>
          <a:p>
            <a:r>
              <a:rPr lang="en-GB" sz="800" dirty="0" smtClean="0"/>
              <a:t>·         After 31 March 2022, any rent increases due will be increased by the formula in the lease which is linked to </a:t>
            </a:r>
            <a:r>
              <a:rPr lang="en-GB" sz="800" dirty="0" err="1" smtClean="0"/>
              <a:t>RPI</a:t>
            </a:r>
            <a:r>
              <a:rPr lang="en-GB" sz="800" dirty="0" smtClean="0"/>
              <a:t>. This will be applied from 31 March 2022 and will not apply retrospectively.</a:t>
            </a:r>
          </a:p>
          <a:p>
            <a:r>
              <a:rPr lang="en-GB" sz="800" dirty="0" smtClean="0"/>
              <a:t> </a:t>
            </a:r>
          </a:p>
          <a:p>
            <a:r>
              <a:rPr lang="en-GB" sz="800" dirty="0" smtClean="0"/>
              <a:t>Lease Renewals</a:t>
            </a:r>
          </a:p>
          <a:p>
            <a:r>
              <a:rPr lang="en-GB" sz="800" dirty="0" smtClean="0"/>
              <a:t>·         We have made the decision to offer further support to all our small and medium tenants by implementing a policy to allow our tenants to pay the same rent up to 31 March 2022. Rent renewals after that will take into account current market rates, which will in some cases mean a decrease in rent and in others an increase.</a:t>
            </a:r>
          </a:p>
          <a:p>
            <a:r>
              <a:rPr lang="en-GB" sz="800" dirty="0" smtClean="0"/>
              <a:t>·         In offering this support, we will not apply these increases or decreases retrospectively. This means in addition to the significant rent credits we have already provided to our tenants during the pandemic, in real terms rents will also be frozen until March 2022. Tenants will have the reassurance that any historic rent increases due will not be applied.</a:t>
            </a:r>
          </a:p>
          <a:p>
            <a:r>
              <a:rPr lang="en-GB" sz="800" dirty="0" smtClean="0"/>
              <a:t> </a:t>
            </a:r>
          </a:p>
          <a:p>
            <a:endParaRPr lang="en-GB" sz="1000" b="1" dirty="0" smtClean="0"/>
          </a:p>
          <a:p>
            <a:endParaRPr lang="en-GB" sz="1000" b="1" dirty="0" smtClean="0"/>
          </a:p>
          <a:p>
            <a:endParaRPr lang="en-GB" sz="1000" b="1" dirty="0" smtClean="0"/>
          </a:p>
          <a:p>
            <a:endParaRPr lang="en-GB" sz="1000" b="1" dirty="0" smtClean="0"/>
          </a:p>
          <a:p>
            <a:endParaRPr lang="en-GB" sz="1000" b="1" dirty="0" smtClean="0"/>
          </a:p>
          <a:p>
            <a:endParaRPr lang="en-GB" sz="1000" b="1" dirty="0" smtClean="0"/>
          </a:p>
          <a:p>
            <a:r>
              <a:rPr lang="en-GB" sz="1000" b="1" dirty="0" smtClean="0"/>
              <a:t> </a:t>
            </a:r>
          </a:p>
          <a:p>
            <a:endParaRPr lang="en-GB" sz="1000" dirty="0" smtClean="0"/>
          </a:p>
          <a:p>
            <a:endParaRPr lang="en-GB" sz="1000" dirty="0" smtClean="0"/>
          </a:p>
        </p:txBody>
      </p:sp>
      <p:sp>
        <p:nvSpPr>
          <p:cNvPr id="11" name="TextBox 10"/>
          <p:cNvSpPr txBox="1"/>
          <p:nvPr/>
        </p:nvSpPr>
        <p:spPr>
          <a:xfrm>
            <a:off x="4714876" y="2357430"/>
            <a:ext cx="4143372" cy="3970318"/>
          </a:xfrm>
          <a:prstGeom prst="rect">
            <a:avLst/>
          </a:prstGeom>
          <a:noFill/>
        </p:spPr>
        <p:txBody>
          <a:bodyPr wrap="square" rtlCol="0">
            <a:spAutoFit/>
          </a:bodyPr>
          <a:lstStyle/>
          <a:p>
            <a:r>
              <a:rPr lang="en-GB" sz="1200" dirty="0" smtClean="0"/>
              <a:t> </a:t>
            </a:r>
          </a:p>
          <a:p>
            <a:r>
              <a:rPr lang="en-GB" sz="800" dirty="0" smtClean="0"/>
              <a:t>Given the diverse nature of our estate, the best results will come from us </a:t>
            </a:r>
            <a:r>
              <a:rPr lang="en-GB" sz="800" b="1" dirty="0" smtClean="0"/>
              <a:t>considering the individual circumstances of each tenant</a:t>
            </a:r>
            <a:r>
              <a:rPr lang="en-GB" sz="800" dirty="0" smtClean="0"/>
              <a:t> within a framework that recognises our responsibility to small business, in line with our commitments to support the Mayor of London’s policies. As part of this, we already make provision for small, independent businesses to apply to surrender their leases on a case-by-case basis where they are able to demonstrate that their financial circumstances are unsustainable. We will ensure that this approach is </a:t>
            </a:r>
            <a:r>
              <a:rPr lang="en-GB" sz="800" b="1" dirty="0" smtClean="0"/>
              <a:t>consistently adopted across the estate</a:t>
            </a:r>
            <a:r>
              <a:rPr lang="en-GB" sz="800" dirty="0" smtClean="0"/>
              <a:t>, and would welcome your support in early resolution of individual concerns and your constructive input on the development of more detailed policy guidance through collaborative workshops in the coming weeks.</a:t>
            </a:r>
          </a:p>
          <a:p>
            <a:r>
              <a:rPr lang="en-GB" sz="800" dirty="0" smtClean="0"/>
              <a:t> </a:t>
            </a:r>
          </a:p>
          <a:p>
            <a:r>
              <a:rPr lang="en-GB" sz="800" dirty="0" smtClean="0"/>
              <a:t>We are taking very seriously the concerns you have highlighted about the need for </a:t>
            </a:r>
            <a:r>
              <a:rPr lang="en-GB" sz="800" b="1" dirty="0" smtClean="0"/>
              <a:t>demonstrable</a:t>
            </a:r>
            <a:r>
              <a:rPr lang="en-GB" sz="800" dirty="0" smtClean="0"/>
              <a:t> </a:t>
            </a:r>
            <a:r>
              <a:rPr lang="en-GB" sz="800" b="1" dirty="0" smtClean="0"/>
              <a:t>consistency of how this policy will be applied by our property management teams</a:t>
            </a:r>
            <a:r>
              <a:rPr lang="en-GB" sz="800" dirty="0" smtClean="0"/>
              <a:t>. As discussed, we are jointly committed to resolving this as a matter of urgency so that tenants have a consistent and sympathetic customer experience and you have a </a:t>
            </a:r>
            <a:r>
              <a:rPr lang="en-GB" sz="800" b="1" dirty="0" smtClean="0"/>
              <a:t>single route for engaging with the </a:t>
            </a:r>
            <a:r>
              <a:rPr lang="en-GB" sz="800" b="1" dirty="0" err="1" smtClean="0"/>
              <a:t>TfL</a:t>
            </a:r>
            <a:r>
              <a:rPr lang="en-GB" sz="800" b="1" dirty="0" smtClean="0"/>
              <a:t> team</a:t>
            </a:r>
            <a:r>
              <a:rPr lang="en-GB" sz="800" dirty="0" smtClean="0"/>
              <a:t>. This will be underpinned by </a:t>
            </a:r>
            <a:r>
              <a:rPr lang="en-GB" sz="800" b="1" dirty="0" err="1" smtClean="0"/>
              <a:t>upskilling</a:t>
            </a:r>
            <a:r>
              <a:rPr lang="en-GB" sz="800" b="1" dirty="0" smtClean="0"/>
              <a:t> across our surveyor teams,</a:t>
            </a:r>
            <a:r>
              <a:rPr lang="en-GB" sz="800" dirty="0" smtClean="0"/>
              <a:t> so they all fully understand the demands and financial constraints upon our </a:t>
            </a:r>
            <a:r>
              <a:rPr lang="en-GB" sz="800" dirty="0" err="1" smtClean="0"/>
              <a:t>SME</a:t>
            </a:r>
            <a:r>
              <a:rPr lang="en-GB" sz="800" dirty="0" smtClean="0"/>
              <a:t> community.</a:t>
            </a:r>
          </a:p>
          <a:p>
            <a:r>
              <a:rPr lang="en-GB" sz="800" dirty="0" smtClean="0"/>
              <a:t> </a:t>
            </a:r>
          </a:p>
          <a:p>
            <a:r>
              <a:rPr lang="en-GB" sz="800" dirty="0" smtClean="0"/>
              <a:t>We hope this provides you with reassurance we are listening to you and taking the issues you have raised seriously – and that we are committed to working together to help all of us recover from the pandemic. We recognise and appreciate the support that our tenants have provided to their local communities, especially in recent months. Our tenants have shown remarkable resilience and energy in keeping their businesses running in the most difficult of circumstances. We particularly welcome your ongoing involvement and there is no doubt that you have helped influence our thinking in a way that is positive for us as well as your members.</a:t>
            </a:r>
          </a:p>
          <a:p>
            <a:r>
              <a:rPr lang="en-GB" sz="800" dirty="0" smtClean="0"/>
              <a:t> </a:t>
            </a:r>
          </a:p>
          <a:p>
            <a:r>
              <a:rPr lang="en-GB" sz="800" dirty="0" smtClean="0"/>
              <a:t>Kind regards,</a:t>
            </a:r>
          </a:p>
          <a:p>
            <a:r>
              <a:rPr lang="en-GB" sz="800" dirty="0" smtClean="0"/>
              <a:t> </a:t>
            </a:r>
          </a:p>
          <a:p>
            <a:r>
              <a:rPr lang="en-GB" sz="800" dirty="0" smtClean="0"/>
              <a:t>Andrew and Graeme</a:t>
            </a:r>
          </a:p>
          <a:p>
            <a:endParaRPr lang="en-GB" sz="800" dirty="0"/>
          </a:p>
        </p:txBody>
      </p:sp>
      <p:sp>
        <p:nvSpPr>
          <p:cNvPr id="12" name="TextBox 11"/>
          <p:cNvSpPr txBox="1"/>
          <p:nvPr/>
        </p:nvSpPr>
        <p:spPr>
          <a:xfrm>
            <a:off x="642910" y="285728"/>
            <a:ext cx="7929618" cy="2523768"/>
          </a:xfrm>
          <a:prstGeom prst="rect">
            <a:avLst/>
          </a:prstGeom>
          <a:noFill/>
        </p:spPr>
        <p:txBody>
          <a:bodyPr wrap="square" rtlCol="0">
            <a:spAutoFit/>
          </a:bodyPr>
          <a:lstStyle/>
          <a:p>
            <a:r>
              <a:rPr lang="en-GB" b="1" dirty="0" smtClean="0"/>
              <a:t>In Summary:</a:t>
            </a:r>
          </a:p>
          <a:p>
            <a:endParaRPr lang="en-GB" sz="800" b="1" dirty="0" smtClean="0"/>
          </a:p>
          <a:p>
            <a:pPr>
              <a:buFont typeface="Arial" pitchFamily="34" charset="0"/>
              <a:buChar char="•"/>
            </a:pPr>
            <a:r>
              <a:rPr lang="en-GB" b="1" dirty="0" smtClean="0"/>
              <a:t>	</a:t>
            </a:r>
            <a:r>
              <a:rPr lang="en-GB" dirty="0" err="1" smtClean="0"/>
              <a:t>GOTA</a:t>
            </a:r>
            <a:r>
              <a:rPr lang="en-GB" dirty="0" smtClean="0"/>
              <a:t> wrote to City Hall on </a:t>
            </a:r>
            <a:r>
              <a:rPr lang="en-GB" dirty="0" smtClean="0"/>
              <a:t>12.04.21 Re. Divergence in approach.</a:t>
            </a:r>
          </a:p>
          <a:p>
            <a:pPr>
              <a:buFont typeface="Arial" pitchFamily="34" charset="0"/>
              <a:buChar char="•"/>
            </a:pPr>
            <a:endParaRPr lang="en-GB" sz="800" dirty="0" smtClean="0"/>
          </a:p>
          <a:p>
            <a:pPr>
              <a:buFont typeface="Arial" pitchFamily="34" charset="0"/>
              <a:buChar char="•"/>
            </a:pPr>
            <a:r>
              <a:rPr lang="en-GB" dirty="0" smtClean="0"/>
              <a:t>	Following attempts at </a:t>
            </a:r>
            <a:r>
              <a:rPr lang="en-GB" dirty="0" smtClean="0"/>
              <a:t>dialog, </a:t>
            </a:r>
            <a:r>
              <a:rPr lang="en-GB" dirty="0" err="1" smtClean="0"/>
              <a:t>GOTA</a:t>
            </a:r>
            <a:r>
              <a:rPr lang="en-GB" dirty="0" smtClean="0"/>
              <a:t> issued an ultimatum and threat of 	public </a:t>
            </a:r>
            <a:r>
              <a:rPr lang="en-GB" dirty="0" smtClean="0"/>
              <a:t>action on </a:t>
            </a:r>
            <a:r>
              <a:rPr lang="en-GB" dirty="0" smtClean="0"/>
              <a:t>15.06.21 with a deadline of 28.06.21 (today</a:t>
            </a:r>
            <a:r>
              <a:rPr lang="en-GB" dirty="0" smtClean="0"/>
              <a:t>).</a:t>
            </a:r>
          </a:p>
          <a:p>
            <a:pPr>
              <a:buFont typeface="Arial" pitchFamily="34" charset="0"/>
              <a:buChar char="•"/>
            </a:pPr>
            <a:endParaRPr lang="en-GB" sz="800" dirty="0" smtClean="0"/>
          </a:p>
          <a:p>
            <a:pPr>
              <a:buFont typeface="Arial" pitchFamily="34" charset="0"/>
              <a:buChar char="•"/>
            </a:pPr>
            <a:r>
              <a:rPr lang="en-GB" dirty="0" smtClean="0"/>
              <a:t>	Negotiations began between </a:t>
            </a:r>
            <a:r>
              <a:rPr lang="en-GB" dirty="0" err="1" smtClean="0"/>
              <a:t>GOTA</a:t>
            </a:r>
            <a:r>
              <a:rPr lang="en-GB" dirty="0" smtClean="0"/>
              <a:t> &amp; </a:t>
            </a:r>
            <a:r>
              <a:rPr lang="en-GB" dirty="0" err="1" smtClean="0"/>
              <a:t>TfL</a:t>
            </a:r>
            <a:r>
              <a:rPr lang="en-GB" dirty="0" smtClean="0"/>
              <a:t> Leadership </a:t>
            </a:r>
            <a:r>
              <a:rPr lang="en-GB" dirty="0" smtClean="0"/>
              <a:t>Team.</a:t>
            </a:r>
          </a:p>
          <a:p>
            <a:pPr>
              <a:buFont typeface="Arial" pitchFamily="34" charset="0"/>
              <a:buChar char="•"/>
            </a:pPr>
            <a:endParaRPr lang="en-GB" sz="800" dirty="0" smtClean="0"/>
          </a:p>
          <a:p>
            <a:pPr>
              <a:buFont typeface="Arial" pitchFamily="34" charset="0"/>
              <a:buChar char="•"/>
            </a:pPr>
            <a:r>
              <a:rPr lang="en-GB" dirty="0" smtClean="0"/>
              <a:t>	</a:t>
            </a:r>
            <a:r>
              <a:rPr lang="en-GB" dirty="0" err="1" smtClean="0"/>
              <a:t>TfL</a:t>
            </a:r>
            <a:r>
              <a:rPr lang="en-GB" dirty="0" smtClean="0"/>
              <a:t> responded on 26.06.21 as follows:</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ota logo.jpg"/>
          <p:cNvPicPr>
            <a:picLocks noChangeAspect="1"/>
          </p:cNvPicPr>
          <p:nvPr/>
        </p:nvPicPr>
        <p:blipFill>
          <a:blip r:embed="rId2" cstate="print"/>
          <a:stretch>
            <a:fillRect/>
          </a:stretch>
        </p:blipFill>
        <p:spPr>
          <a:xfrm>
            <a:off x="3786182" y="142852"/>
            <a:ext cx="1533511" cy="1500174"/>
          </a:xfrm>
          <a:prstGeom prst="rect">
            <a:avLst/>
          </a:prstGeom>
        </p:spPr>
      </p:pic>
      <p:sp>
        <p:nvSpPr>
          <p:cNvPr id="5" name="Rectangle 4"/>
          <p:cNvSpPr/>
          <p:nvPr/>
        </p:nvSpPr>
        <p:spPr>
          <a:xfrm>
            <a:off x="357158" y="2071678"/>
            <a:ext cx="8358246" cy="2554545"/>
          </a:xfrm>
          <a:prstGeom prst="rect">
            <a:avLst/>
          </a:prstGeom>
          <a:noFill/>
        </p:spPr>
        <p:txBody>
          <a:bodyPr wrap="square" lIns="91440" tIns="45720" rIns="91440" bIns="45720">
            <a:spAutoFit/>
          </a:bodyPr>
          <a:lstStyle/>
          <a:p>
            <a:pPr algn="ctr"/>
            <a:r>
              <a:rPr lang="en-US" sz="4000" b="1" spc="300" dirty="0" smtClean="0">
                <a:ln w="11430" cmpd="sng">
                  <a:solidFill>
                    <a:srgbClr val="FFC000"/>
                  </a:solidFill>
                  <a:prstDash val="solid"/>
                  <a:miter lim="800000"/>
                </a:ln>
                <a:solidFill>
                  <a:schemeClr val="tx2">
                    <a:lumMod val="75000"/>
                  </a:schemeClr>
                </a:solidFill>
                <a:effectLst>
                  <a:glow rad="45500">
                    <a:schemeClr val="accent1">
                      <a:satMod val="220000"/>
                      <a:alpha val="35000"/>
                    </a:schemeClr>
                  </a:glow>
                </a:effectLst>
              </a:rPr>
              <a:t>When we avoid difficult conversations, </a:t>
            </a:r>
          </a:p>
          <a:p>
            <a:pPr algn="ctr"/>
            <a:r>
              <a:rPr lang="en-US" sz="4000" b="1" spc="300" dirty="0" smtClean="0">
                <a:ln w="11430" cmpd="sng">
                  <a:solidFill>
                    <a:srgbClr val="FFC000"/>
                  </a:solidFill>
                  <a:prstDash val="solid"/>
                  <a:miter lim="800000"/>
                </a:ln>
                <a:solidFill>
                  <a:schemeClr val="tx2">
                    <a:lumMod val="75000"/>
                  </a:schemeClr>
                </a:solidFill>
                <a:effectLst>
                  <a:glow rad="45500">
                    <a:schemeClr val="accent1">
                      <a:satMod val="220000"/>
                      <a:alpha val="35000"/>
                    </a:schemeClr>
                  </a:glow>
                </a:effectLst>
              </a:rPr>
              <a:t>we trade short-term discomfort</a:t>
            </a:r>
          </a:p>
          <a:p>
            <a:pPr algn="ctr"/>
            <a:r>
              <a:rPr lang="en-US" sz="4000" b="1" spc="300" dirty="0" smtClean="0">
                <a:ln w="11430" cmpd="sng">
                  <a:solidFill>
                    <a:srgbClr val="FFC000"/>
                  </a:solidFill>
                  <a:prstDash val="solid"/>
                  <a:miter lim="800000"/>
                </a:ln>
                <a:solidFill>
                  <a:schemeClr val="tx2">
                    <a:lumMod val="75000"/>
                  </a:schemeClr>
                </a:solidFill>
                <a:effectLst>
                  <a:glow rad="45500">
                    <a:schemeClr val="accent1">
                      <a:satMod val="220000"/>
                      <a:alpha val="35000"/>
                    </a:schemeClr>
                  </a:glow>
                </a:effectLst>
              </a:rPr>
              <a:t>for Long-term </a:t>
            </a:r>
            <a:r>
              <a:rPr lang="en-US" sz="4000" b="1" spc="300" dirty="0" smtClean="0">
                <a:ln w="11430" cmpd="sng">
                  <a:solidFill>
                    <a:srgbClr val="FFC000"/>
                  </a:solidFill>
                  <a:prstDash val="solid"/>
                  <a:miter lim="800000"/>
                </a:ln>
                <a:solidFill>
                  <a:schemeClr val="tx2">
                    <a:lumMod val="75000"/>
                  </a:schemeClr>
                </a:solidFill>
                <a:effectLst>
                  <a:glow rad="45500">
                    <a:schemeClr val="accent1">
                      <a:satMod val="220000"/>
                      <a:alpha val="35000"/>
                    </a:schemeClr>
                  </a:glow>
                </a:effectLst>
              </a:rPr>
              <a:t>dysfunction!</a:t>
            </a:r>
            <a:endParaRPr lang="en-US" sz="4000" b="1" spc="300" dirty="0">
              <a:ln w="11430" cmpd="sng">
                <a:solidFill>
                  <a:srgbClr val="FFC000"/>
                </a:solidFill>
                <a:prstDash val="solid"/>
                <a:miter lim="800000"/>
              </a:ln>
              <a:solidFill>
                <a:schemeClr val="tx2">
                  <a:lumMod val="75000"/>
                </a:schemeClr>
              </a:solidFill>
              <a:effectLst>
                <a:glow rad="45500">
                  <a:schemeClr val="accent1">
                    <a:satMod val="220000"/>
                    <a:alpha val="35000"/>
                  </a:schemeClr>
                </a:glow>
              </a:effectLst>
            </a:endParaRPr>
          </a:p>
        </p:txBody>
      </p:sp>
    </p:spTree>
  </p:cSld>
  <p:clrMapOvr>
    <a:masterClrMapping/>
  </p:clrMapOvr>
  <p:transition spd="slow" advTm="9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p:cNvGraphicFramePr>
          <p:nvPr/>
        </p:nvGraphicFramePr>
        <p:xfrm>
          <a:off x="1524000" y="1397000"/>
          <a:ext cx="6096000" cy="4064000"/>
        </p:xfrm>
        <a:graphic>
          <a:graphicData uri="http://schemas.openxmlformats.org/presentationml/2006/ole">
            <p:oleObj spid="_x0000_s41986" name="Acrobat Document" r:id="rId3" imgW="0" imgH="0" progId="AcroExch.Document.11">
              <p:embed/>
            </p:oleObj>
          </a:graphicData>
        </a:graphic>
      </p:graphicFrame>
      <p:graphicFrame>
        <p:nvGraphicFramePr>
          <p:cNvPr id="21" name="Object 20"/>
          <p:cNvGraphicFramePr>
            <a:graphicFrameLocks/>
          </p:cNvGraphicFramePr>
          <p:nvPr/>
        </p:nvGraphicFramePr>
        <p:xfrm>
          <a:off x="1524000" y="1397000"/>
          <a:ext cx="6096000" cy="4064000"/>
        </p:xfrm>
        <a:graphic>
          <a:graphicData uri="http://schemas.openxmlformats.org/presentationml/2006/ole">
            <p:oleObj spid="_x0000_s41987" name="Acrobat Document" r:id="rId4" imgW="0" imgH="0" progId="AcroExch.Document.11">
              <p:embed/>
            </p:oleObj>
          </a:graphicData>
        </a:graphic>
      </p:graphicFrame>
      <p:pic>
        <p:nvPicPr>
          <p:cNvPr id="14" name="Picture 13" descr="gota logo.jpg"/>
          <p:cNvPicPr>
            <a:picLocks noChangeAspect="1"/>
          </p:cNvPicPr>
          <p:nvPr/>
        </p:nvPicPr>
        <p:blipFill>
          <a:blip r:embed="rId5" cstate="print"/>
          <a:stretch>
            <a:fillRect/>
          </a:stretch>
        </p:blipFill>
        <p:spPr>
          <a:xfrm>
            <a:off x="7858148" y="5643578"/>
            <a:ext cx="1033445" cy="1010979"/>
          </a:xfrm>
          <a:prstGeom prst="rect">
            <a:avLst/>
          </a:prstGeom>
        </p:spPr>
      </p:pic>
      <p:sp>
        <p:nvSpPr>
          <p:cNvPr id="8" name="TextBox 7"/>
          <p:cNvSpPr txBox="1"/>
          <p:nvPr/>
        </p:nvSpPr>
        <p:spPr>
          <a:xfrm>
            <a:off x="857224" y="214290"/>
            <a:ext cx="7643866" cy="7017306"/>
          </a:xfrm>
          <a:prstGeom prst="rect">
            <a:avLst/>
          </a:prstGeom>
          <a:noFill/>
        </p:spPr>
        <p:txBody>
          <a:bodyPr wrap="square" rtlCol="0">
            <a:spAutoFit/>
          </a:bodyPr>
          <a:lstStyle/>
          <a:p>
            <a:r>
              <a:rPr lang="en-GB" b="1" dirty="0" smtClean="0"/>
              <a:t>Customer feedback since April 2021:</a:t>
            </a:r>
          </a:p>
          <a:p>
            <a:endParaRPr lang="en-GB" dirty="0" smtClean="0"/>
          </a:p>
          <a:p>
            <a:pPr indent="447675">
              <a:buFont typeface="Arial" pitchFamily="34" charset="0"/>
              <a:buChar char="•"/>
            </a:pPr>
            <a:r>
              <a:rPr lang="en-GB" dirty="0" smtClean="0"/>
              <a:t>Negotiations for support have taken far too long.</a:t>
            </a:r>
          </a:p>
          <a:p>
            <a:pPr indent="447675">
              <a:buFont typeface="Arial" pitchFamily="34" charset="0"/>
              <a:buChar char="•"/>
            </a:pPr>
            <a:r>
              <a:rPr lang="en-GB" dirty="0" smtClean="0"/>
              <a:t>Despite the evidence, there has been resistance to change LU approach.</a:t>
            </a:r>
          </a:p>
          <a:p>
            <a:pPr indent="447675">
              <a:buFont typeface="Arial" pitchFamily="34" charset="0"/>
              <a:buChar char="•"/>
            </a:pPr>
            <a:r>
              <a:rPr lang="en-GB" dirty="0" smtClean="0"/>
              <a:t>Customers have been lied to directly and on record by LU Management.</a:t>
            </a:r>
          </a:p>
          <a:p>
            <a:pPr indent="447675">
              <a:buFont typeface="Arial" pitchFamily="34" charset="0"/>
              <a:buChar char="•"/>
            </a:pPr>
            <a:r>
              <a:rPr lang="en-GB" dirty="0" smtClean="0"/>
              <a:t>City Hall has been lied to directly by LU Management. </a:t>
            </a:r>
          </a:p>
          <a:p>
            <a:pPr indent="447675">
              <a:buFont typeface="Arial" pitchFamily="34" charset="0"/>
              <a:buChar char="•"/>
            </a:pPr>
            <a:r>
              <a:rPr lang="en-GB" dirty="0" smtClean="0"/>
              <a:t>Guardians of the Arches has been lied to on record by LU Management.</a:t>
            </a:r>
          </a:p>
          <a:p>
            <a:pPr indent="447675">
              <a:buFont typeface="Arial" pitchFamily="34" charset="0"/>
              <a:buChar char="•"/>
              <a:tabLst>
                <a:tab pos="441325" algn="l"/>
              </a:tabLst>
            </a:pPr>
            <a:r>
              <a:rPr lang="en-GB" dirty="0" smtClean="0"/>
              <a:t>Individuals in the position of influence and decision makers were aware of 	the failure to administer </a:t>
            </a:r>
            <a:r>
              <a:rPr lang="en-GB" dirty="0" err="1" smtClean="0"/>
              <a:t>covid</a:t>
            </a:r>
            <a:r>
              <a:rPr lang="en-GB" dirty="0" smtClean="0"/>
              <a:t> support and had full visibility of the data.</a:t>
            </a:r>
          </a:p>
          <a:p>
            <a:pPr indent="447675">
              <a:buFont typeface="Arial" pitchFamily="34" charset="0"/>
              <a:buChar char="•"/>
              <a:tabLst>
                <a:tab pos="441325" algn="l"/>
              </a:tabLst>
            </a:pPr>
            <a:r>
              <a:rPr lang="en-GB" dirty="0" smtClean="0"/>
              <a:t>LU have only offered to alter their course of action under threat of public 	exposure.</a:t>
            </a:r>
          </a:p>
          <a:p>
            <a:pPr indent="447675">
              <a:buFont typeface="Arial" pitchFamily="34" charset="0"/>
              <a:buChar char="•"/>
            </a:pPr>
            <a:r>
              <a:rPr lang="en-GB" dirty="0" smtClean="0"/>
              <a:t>Excuses of complexities or politics within </a:t>
            </a:r>
            <a:r>
              <a:rPr lang="en-GB" dirty="0" err="1" smtClean="0"/>
              <a:t>TfL</a:t>
            </a:r>
            <a:r>
              <a:rPr lang="en-GB" dirty="0" smtClean="0"/>
              <a:t> have prevented certainty.</a:t>
            </a:r>
          </a:p>
          <a:p>
            <a:pPr indent="447675">
              <a:buFont typeface="Arial" pitchFamily="34" charset="0"/>
              <a:buChar char="•"/>
              <a:tabLst>
                <a:tab pos="441325" algn="l"/>
              </a:tabLst>
            </a:pPr>
            <a:r>
              <a:rPr lang="en-GB" dirty="0" smtClean="0"/>
              <a:t>Senior Leadership within </a:t>
            </a:r>
            <a:r>
              <a:rPr lang="en-GB" dirty="0" err="1" smtClean="0"/>
              <a:t>TfL</a:t>
            </a:r>
            <a:r>
              <a:rPr lang="en-GB" dirty="0" smtClean="0"/>
              <a:t> have been empowering and complicit with the 	suffering that has taken place.</a:t>
            </a:r>
          </a:p>
          <a:p>
            <a:pPr indent="447675">
              <a:buFont typeface="Arial" pitchFamily="34" charset="0"/>
              <a:buChar char="•"/>
            </a:pPr>
            <a:r>
              <a:rPr lang="en-GB" dirty="0" smtClean="0"/>
              <a:t>There is reluctance even now to accept responsibility for the damage done.</a:t>
            </a:r>
          </a:p>
          <a:p>
            <a:pPr indent="447675">
              <a:buFont typeface="Arial" pitchFamily="34" charset="0"/>
              <a:buChar char="•"/>
              <a:tabLst>
                <a:tab pos="441325" algn="l"/>
              </a:tabLst>
            </a:pPr>
            <a:r>
              <a:rPr lang="en-GB" dirty="0" smtClean="0"/>
              <a:t>Even after customers (via </a:t>
            </a:r>
            <a:r>
              <a:rPr lang="en-GB" dirty="0" err="1" smtClean="0"/>
              <a:t>GOTA</a:t>
            </a:r>
            <a:r>
              <a:rPr lang="en-GB" dirty="0" smtClean="0"/>
              <a:t>) have provided detailed evidence of 	deception and manipulation there is lack of action.</a:t>
            </a:r>
          </a:p>
          <a:p>
            <a:pPr indent="447675">
              <a:buFont typeface="Arial" pitchFamily="34" charset="0"/>
              <a:buChar char="•"/>
              <a:tabLst>
                <a:tab pos="441325" algn="l"/>
              </a:tabLst>
            </a:pPr>
            <a:r>
              <a:rPr lang="en-GB" dirty="0" smtClean="0"/>
              <a:t>LU</a:t>
            </a:r>
            <a:r>
              <a:rPr lang="en-GB" dirty="0" smtClean="0"/>
              <a:t> </a:t>
            </a:r>
            <a:r>
              <a:rPr lang="en-GB" dirty="0" smtClean="0"/>
              <a:t>proposal of a </a:t>
            </a:r>
            <a:r>
              <a:rPr lang="en-GB" dirty="0" smtClean="0"/>
              <a:t>customer </a:t>
            </a:r>
            <a:r>
              <a:rPr lang="en-GB" dirty="0" smtClean="0"/>
              <a:t>/ </a:t>
            </a:r>
            <a:r>
              <a:rPr lang="en-GB" dirty="0" err="1" smtClean="0"/>
              <a:t>GOTA</a:t>
            </a:r>
            <a:r>
              <a:rPr lang="en-GB" dirty="0" smtClean="0"/>
              <a:t> relationship manager </a:t>
            </a:r>
            <a:r>
              <a:rPr lang="en-GB" dirty="0" smtClean="0"/>
              <a:t>who </a:t>
            </a:r>
            <a:r>
              <a:rPr lang="en-GB" dirty="0" smtClean="0"/>
              <a:t>doesn't have 	</a:t>
            </a:r>
            <a:r>
              <a:rPr lang="en-GB" dirty="0" smtClean="0"/>
              <a:t>full operational </a:t>
            </a:r>
            <a:r>
              <a:rPr lang="en-GB" dirty="0" smtClean="0"/>
              <a:t>responsibility to remedy these issues is absurd and 	</a:t>
            </a:r>
            <a:r>
              <a:rPr lang="en-GB" dirty="0" smtClean="0"/>
              <a:t>counter intuitive – risking exiting trust and productive relationships. </a:t>
            </a:r>
            <a:endParaRPr lang="en-GB" dirty="0" smtClean="0"/>
          </a:p>
          <a:p>
            <a:pPr indent="447675">
              <a:buFont typeface="Arial" pitchFamily="34" charset="0"/>
              <a:buChar char="•"/>
              <a:tabLst>
                <a:tab pos="441325" algn="l"/>
              </a:tabLst>
            </a:pPr>
            <a:endParaRPr lang="en-GB" dirty="0" smtClean="0"/>
          </a:p>
          <a:p>
            <a:r>
              <a:rPr lang="en-GB" b="1" dirty="0" smtClean="0"/>
              <a:t>These peoples suffering is REAL.</a:t>
            </a:r>
          </a:p>
          <a:p>
            <a:r>
              <a:rPr lang="en-GB" b="1" dirty="0" smtClean="0"/>
              <a:t>Their lives have been affected for over a year.</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p:cNvGraphicFramePr>
          <p:nvPr/>
        </p:nvGraphicFramePr>
        <p:xfrm>
          <a:off x="1524000" y="1397000"/>
          <a:ext cx="6096000" cy="4064000"/>
        </p:xfrm>
        <a:graphic>
          <a:graphicData uri="http://schemas.openxmlformats.org/presentationml/2006/ole">
            <p:oleObj spid="_x0000_s43010" name="Acrobat Document" r:id="rId3" imgW="0" imgH="0" progId="AcroExch.Document.11">
              <p:embed/>
            </p:oleObj>
          </a:graphicData>
        </a:graphic>
      </p:graphicFrame>
      <p:graphicFrame>
        <p:nvGraphicFramePr>
          <p:cNvPr id="21" name="Object 20"/>
          <p:cNvGraphicFramePr>
            <a:graphicFrameLocks/>
          </p:cNvGraphicFramePr>
          <p:nvPr/>
        </p:nvGraphicFramePr>
        <p:xfrm>
          <a:off x="1524000" y="1397000"/>
          <a:ext cx="6096000" cy="4064000"/>
        </p:xfrm>
        <a:graphic>
          <a:graphicData uri="http://schemas.openxmlformats.org/presentationml/2006/ole">
            <p:oleObj spid="_x0000_s43011" name="Acrobat Document" r:id="rId4" imgW="0" imgH="0" progId="AcroExch.Document.11">
              <p:embed/>
            </p:oleObj>
          </a:graphicData>
        </a:graphic>
      </p:graphicFrame>
      <p:pic>
        <p:nvPicPr>
          <p:cNvPr id="14" name="Picture 13" descr="gota logo.jpg"/>
          <p:cNvPicPr>
            <a:picLocks noChangeAspect="1"/>
          </p:cNvPicPr>
          <p:nvPr/>
        </p:nvPicPr>
        <p:blipFill>
          <a:blip r:embed="rId5" cstate="print"/>
          <a:stretch>
            <a:fillRect/>
          </a:stretch>
        </p:blipFill>
        <p:spPr>
          <a:xfrm>
            <a:off x="7858148" y="5643578"/>
            <a:ext cx="1033445" cy="1010979"/>
          </a:xfrm>
          <a:prstGeom prst="rect">
            <a:avLst/>
          </a:prstGeom>
        </p:spPr>
      </p:pic>
      <p:sp>
        <p:nvSpPr>
          <p:cNvPr id="8" name="TextBox 7"/>
          <p:cNvSpPr txBox="1"/>
          <p:nvPr/>
        </p:nvSpPr>
        <p:spPr>
          <a:xfrm>
            <a:off x="857224" y="142852"/>
            <a:ext cx="7500990" cy="7755969"/>
          </a:xfrm>
          <a:prstGeom prst="rect">
            <a:avLst/>
          </a:prstGeom>
          <a:noFill/>
        </p:spPr>
        <p:txBody>
          <a:bodyPr wrap="square" rtlCol="0">
            <a:spAutoFit/>
          </a:bodyPr>
          <a:lstStyle/>
          <a:p>
            <a:r>
              <a:rPr lang="en-GB" b="1" dirty="0" smtClean="0"/>
              <a:t>How do we move forward from here?</a:t>
            </a:r>
          </a:p>
          <a:p>
            <a:endParaRPr lang="en-GB" sz="1400" dirty="0" smtClean="0"/>
          </a:p>
          <a:p>
            <a:pPr marL="342900" indent="-342900">
              <a:buFont typeface="Arial" pitchFamily="34" charset="0"/>
              <a:buChar char="•"/>
            </a:pPr>
            <a:r>
              <a:rPr lang="en-GB" sz="1600" dirty="0" smtClean="0"/>
              <a:t>Andrew </a:t>
            </a:r>
            <a:r>
              <a:rPr lang="en-GB" sz="1600" dirty="0" err="1" smtClean="0"/>
              <a:t>Morsley</a:t>
            </a:r>
            <a:r>
              <a:rPr lang="en-GB" sz="1600" dirty="0" smtClean="0"/>
              <a:t> &amp; Graeme Craig take full responsibility for the failures in the past and  the future implementation of customer focused policies across the estate. </a:t>
            </a:r>
          </a:p>
          <a:p>
            <a:pPr marL="6350" indent="22225">
              <a:buFont typeface="Arial" pitchFamily="34" charset="0"/>
              <a:buChar char="•"/>
            </a:pPr>
            <a:endParaRPr lang="en-GB" sz="900" dirty="0" smtClean="0"/>
          </a:p>
          <a:p>
            <a:pPr marL="6350" indent="22225">
              <a:buFont typeface="Arial" pitchFamily="34" charset="0"/>
              <a:buChar char="•"/>
              <a:tabLst>
                <a:tab pos="365125" algn="l"/>
              </a:tabLst>
            </a:pPr>
            <a:r>
              <a:rPr lang="en-GB" sz="1600" dirty="0" smtClean="0"/>
              <a:t>	There must be a shared desire for achievement  - Policies and strategies must be 	universal across the estate in line with CD approach.  </a:t>
            </a:r>
          </a:p>
          <a:p>
            <a:pPr marL="6350" indent="22225">
              <a:buFont typeface="Arial" pitchFamily="34" charset="0"/>
              <a:buChar char="•"/>
            </a:pPr>
            <a:endParaRPr lang="en-GB" sz="900" dirty="0" smtClean="0"/>
          </a:p>
          <a:p>
            <a:pPr marL="342900" indent="-342900">
              <a:buFont typeface="Arial" pitchFamily="34" charset="0"/>
              <a:buChar char="•"/>
            </a:pPr>
            <a:r>
              <a:rPr lang="en-GB" sz="1600" dirty="0" smtClean="0"/>
              <a:t>As </a:t>
            </a:r>
            <a:r>
              <a:rPr lang="en-GB" sz="1600" dirty="0" err="1" smtClean="0"/>
              <a:t>TfL</a:t>
            </a:r>
            <a:r>
              <a:rPr lang="en-GB" sz="1600" dirty="0" smtClean="0"/>
              <a:t>/LU are complex in structure – we must create a strong culture of</a:t>
            </a:r>
          </a:p>
          <a:p>
            <a:pPr marL="342900" indent="-342900"/>
            <a:r>
              <a:rPr lang="en-GB" sz="1600" dirty="0" smtClean="0"/>
              <a:t>	accountability.</a:t>
            </a:r>
          </a:p>
          <a:p>
            <a:pPr marL="342900" indent="-342900"/>
            <a:endParaRPr lang="en-GB" sz="1600" dirty="0" smtClean="0"/>
          </a:p>
          <a:p>
            <a:pPr marL="342900" indent="-342900"/>
            <a:r>
              <a:rPr lang="en-GB" sz="1600" b="1" dirty="0" smtClean="0"/>
              <a:t>Operationally: </a:t>
            </a:r>
          </a:p>
          <a:p>
            <a:pPr marL="342900" indent="-342900"/>
            <a:endParaRPr lang="en-GB" sz="1600" b="1" dirty="0" smtClean="0"/>
          </a:p>
          <a:p>
            <a:pPr marL="342900" indent="-342900">
              <a:buFont typeface="Arial" pitchFamily="34" charset="0"/>
              <a:buChar char="•"/>
            </a:pPr>
            <a:r>
              <a:rPr lang="en-GB" sz="1600" dirty="0" smtClean="0"/>
              <a:t>Dan </a:t>
            </a:r>
            <a:r>
              <a:rPr lang="en-GB" sz="1600" dirty="0" err="1" smtClean="0"/>
              <a:t>Lovatt</a:t>
            </a:r>
            <a:r>
              <a:rPr lang="en-GB" sz="1600" dirty="0" smtClean="0"/>
              <a:t> takes both relational and operational responsibility of </a:t>
            </a:r>
            <a:r>
              <a:rPr lang="en-GB" sz="1600" dirty="0" err="1" smtClean="0"/>
              <a:t>ISR</a:t>
            </a:r>
            <a:r>
              <a:rPr lang="en-GB" sz="1600" dirty="0" smtClean="0"/>
              <a:t> in order to regulate </a:t>
            </a:r>
            <a:r>
              <a:rPr lang="en-GB" sz="1600" dirty="0" err="1" smtClean="0"/>
              <a:t>covid</a:t>
            </a:r>
            <a:r>
              <a:rPr lang="en-GB" sz="1600" dirty="0" smtClean="0"/>
              <a:t> support, train LU staff in CD approach and bring all </a:t>
            </a:r>
            <a:r>
              <a:rPr lang="en-GB" sz="1600" dirty="0" err="1" smtClean="0"/>
              <a:t>ISR</a:t>
            </a:r>
            <a:r>
              <a:rPr lang="en-GB" sz="1600" dirty="0" smtClean="0"/>
              <a:t> accounts in line with CD by end of March 2022.</a:t>
            </a:r>
          </a:p>
          <a:p>
            <a:pPr marL="342900" indent="-342900">
              <a:buFont typeface="+mj-lt"/>
              <a:buAutoNum type="arabicPeriod"/>
            </a:pPr>
            <a:endParaRPr lang="en-GB" sz="800" dirty="0" smtClean="0"/>
          </a:p>
          <a:p>
            <a:r>
              <a:rPr lang="en-GB" sz="1600" b="1" i="1" dirty="0" smtClean="0"/>
              <a:t>OR</a:t>
            </a:r>
          </a:p>
          <a:p>
            <a:endParaRPr lang="en-GB" sz="800" b="1" i="1" dirty="0" smtClean="0"/>
          </a:p>
          <a:p>
            <a:pPr marL="342900" indent="-342900">
              <a:buFont typeface="Arial" pitchFamily="34" charset="0"/>
              <a:buChar char="•"/>
            </a:pPr>
            <a:r>
              <a:rPr lang="en-GB" sz="1600" dirty="0" smtClean="0"/>
              <a:t>Andrew </a:t>
            </a:r>
            <a:r>
              <a:rPr lang="en-GB" sz="1600" dirty="0" err="1" smtClean="0"/>
              <a:t>Morsley</a:t>
            </a:r>
            <a:r>
              <a:rPr lang="en-GB" sz="1600" dirty="0" smtClean="0"/>
              <a:t> &amp; Graeme Craig commit to working with </a:t>
            </a:r>
            <a:r>
              <a:rPr lang="en-GB" sz="1600" dirty="0" err="1" smtClean="0"/>
              <a:t>GOTA</a:t>
            </a:r>
            <a:r>
              <a:rPr lang="en-GB" sz="1600" dirty="0" smtClean="0"/>
              <a:t> and the </a:t>
            </a:r>
            <a:r>
              <a:rPr lang="en-GB" sz="1600" dirty="0" err="1" smtClean="0"/>
              <a:t>TfL</a:t>
            </a:r>
            <a:r>
              <a:rPr lang="en-GB" sz="1600" dirty="0" smtClean="0"/>
              <a:t> team, specifically under the leadership of Dan </a:t>
            </a:r>
            <a:r>
              <a:rPr lang="en-GB" sz="1600" dirty="0" err="1" smtClean="0"/>
              <a:t>Lovatt</a:t>
            </a:r>
            <a:r>
              <a:rPr lang="en-GB" sz="1600" dirty="0" smtClean="0"/>
              <a:t> &amp;  Siobhan Jarred to CHANGE THE CULTURE of the LU property team due to their experience in building trust</a:t>
            </a:r>
            <a:r>
              <a:rPr lang="en-GB" sz="1600" dirty="0" smtClean="0"/>
              <a:t>.</a:t>
            </a:r>
          </a:p>
          <a:p>
            <a:pPr marL="342900" indent="-342900">
              <a:buFont typeface="Arial" pitchFamily="34" charset="0"/>
              <a:buChar char="•"/>
            </a:pPr>
            <a:endParaRPr lang="en-GB" sz="800" dirty="0" smtClean="0"/>
          </a:p>
          <a:p>
            <a:pPr marL="342900" indent="-342900">
              <a:buFont typeface="Arial" pitchFamily="34" charset="0"/>
              <a:buChar char="•"/>
            </a:pPr>
            <a:r>
              <a:rPr lang="en-GB" sz="1600" dirty="0" smtClean="0"/>
              <a:t>We recognise the day-to-day property management team within LU are working hard, its the leadership of this team which must change approach. </a:t>
            </a:r>
            <a:endParaRPr lang="en-GB" sz="1600" dirty="0" smtClean="0"/>
          </a:p>
          <a:p>
            <a:pPr marL="342900" indent="-342900">
              <a:buFont typeface="Arial" pitchFamily="34" charset="0"/>
              <a:buChar char="•"/>
            </a:pPr>
            <a:endParaRPr lang="en-GB" sz="800" dirty="0" smtClean="0"/>
          </a:p>
          <a:p>
            <a:pPr marL="342900" indent="-342900">
              <a:buFont typeface="Arial" pitchFamily="34" charset="0"/>
              <a:buChar char="•"/>
            </a:pPr>
            <a:r>
              <a:rPr lang="en-GB" sz="1600" dirty="0" smtClean="0"/>
              <a:t>As we cannot work on the basis of trust – we must have processes and procedures in place to ensure transparency and clarity on both sides.</a:t>
            </a:r>
          </a:p>
          <a:p>
            <a:pPr marL="342900" indent="-342900">
              <a:buFont typeface="Arial" pitchFamily="34" charset="0"/>
              <a:buChar char="•"/>
            </a:pPr>
            <a:endParaRPr lang="en-GB" sz="1600" dirty="0" smtClean="0"/>
          </a:p>
          <a:p>
            <a:pPr marL="342900" indent="-342900">
              <a:buFont typeface="Arial" pitchFamily="34" charset="0"/>
              <a:buChar char="•"/>
            </a:pPr>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p:cNvGraphicFramePr>
          <p:nvPr/>
        </p:nvGraphicFramePr>
        <p:xfrm>
          <a:off x="1524000" y="1397000"/>
          <a:ext cx="6096000" cy="4064000"/>
        </p:xfrm>
        <a:graphic>
          <a:graphicData uri="http://schemas.openxmlformats.org/presentationml/2006/ole">
            <p:oleObj spid="_x0000_s46082" name="Acrobat Document" r:id="rId3" imgW="0" imgH="0" progId="AcroExch.Document.11">
              <p:embed/>
            </p:oleObj>
          </a:graphicData>
        </a:graphic>
      </p:graphicFrame>
      <p:graphicFrame>
        <p:nvGraphicFramePr>
          <p:cNvPr id="21" name="Object 20"/>
          <p:cNvGraphicFramePr>
            <a:graphicFrameLocks/>
          </p:cNvGraphicFramePr>
          <p:nvPr/>
        </p:nvGraphicFramePr>
        <p:xfrm>
          <a:off x="1524000" y="1397000"/>
          <a:ext cx="6096000" cy="4064000"/>
        </p:xfrm>
        <a:graphic>
          <a:graphicData uri="http://schemas.openxmlformats.org/presentationml/2006/ole">
            <p:oleObj spid="_x0000_s46083" name="Acrobat Document" r:id="rId4" imgW="0" imgH="0" progId="AcroExch.Document.11">
              <p:embed/>
            </p:oleObj>
          </a:graphicData>
        </a:graphic>
      </p:graphicFrame>
      <p:pic>
        <p:nvPicPr>
          <p:cNvPr id="14" name="Picture 13" descr="gota logo.jpg"/>
          <p:cNvPicPr>
            <a:picLocks noChangeAspect="1"/>
          </p:cNvPicPr>
          <p:nvPr/>
        </p:nvPicPr>
        <p:blipFill>
          <a:blip r:embed="rId5" cstate="print"/>
          <a:stretch>
            <a:fillRect/>
          </a:stretch>
        </p:blipFill>
        <p:spPr>
          <a:xfrm>
            <a:off x="7858148" y="5643578"/>
            <a:ext cx="1033445" cy="1010979"/>
          </a:xfrm>
          <a:prstGeom prst="rect">
            <a:avLst/>
          </a:prstGeom>
        </p:spPr>
      </p:pic>
      <p:sp>
        <p:nvSpPr>
          <p:cNvPr id="8" name="TextBox 7"/>
          <p:cNvSpPr txBox="1"/>
          <p:nvPr/>
        </p:nvSpPr>
        <p:spPr>
          <a:xfrm>
            <a:off x="857224" y="142852"/>
            <a:ext cx="7072362" cy="7879080"/>
          </a:xfrm>
          <a:prstGeom prst="rect">
            <a:avLst/>
          </a:prstGeom>
          <a:noFill/>
        </p:spPr>
        <p:txBody>
          <a:bodyPr wrap="square" rtlCol="0">
            <a:spAutoFit/>
          </a:bodyPr>
          <a:lstStyle/>
          <a:p>
            <a:r>
              <a:rPr lang="en-GB" b="1" dirty="0" smtClean="0"/>
              <a:t>How do we move forward from here?  Cont.</a:t>
            </a:r>
          </a:p>
          <a:p>
            <a:endParaRPr lang="en-GB" sz="800" dirty="0" smtClean="0"/>
          </a:p>
          <a:p>
            <a:r>
              <a:rPr lang="en-GB" sz="1400" dirty="0" smtClean="0"/>
              <a:t>We request to work with you to deliver the following: **(if DL is given operational control these items will not be required)</a:t>
            </a:r>
          </a:p>
          <a:p>
            <a:endParaRPr lang="en-GB" sz="1400" dirty="0" smtClean="0"/>
          </a:p>
          <a:p>
            <a:pPr marL="342900" indent="-342900">
              <a:buFontTx/>
              <a:buAutoNum type="arabicPeriod"/>
            </a:pPr>
            <a:r>
              <a:rPr lang="en-GB" sz="1600" dirty="0" smtClean="0"/>
              <a:t>ALL </a:t>
            </a:r>
            <a:r>
              <a:rPr lang="en-GB" sz="1600" dirty="0" err="1" smtClean="0"/>
              <a:t>ISR</a:t>
            </a:r>
            <a:r>
              <a:rPr lang="en-GB" sz="1600" dirty="0" smtClean="0"/>
              <a:t> customers receive the same and consistent support package as has been applied within the Arches and outside station retail.</a:t>
            </a:r>
          </a:p>
          <a:p>
            <a:pPr marL="342900" indent="-342900">
              <a:buFontTx/>
              <a:buAutoNum type="arabicPeriod"/>
            </a:pPr>
            <a:r>
              <a:rPr lang="en-GB" sz="1600" dirty="0" smtClean="0"/>
              <a:t>All  </a:t>
            </a:r>
            <a:r>
              <a:rPr lang="en-GB" sz="1600" dirty="0" err="1" smtClean="0"/>
              <a:t>ISR</a:t>
            </a:r>
            <a:r>
              <a:rPr lang="en-GB" sz="1600" dirty="0" smtClean="0"/>
              <a:t> customers are informed in writing of the support available  (as applied to all other customers) </a:t>
            </a:r>
            <a:r>
              <a:rPr lang="en-GB" sz="1600" b="1" i="1" dirty="0" smtClean="0"/>
              <a:t>and apologised to for the experience they have suffered to date.</a:t>
            </a:r>
          </a:p>
          <a:p>
            <a:pPr marL="342900" indent="-342900">
              <a:buFontTx/>
              <a:buAutoNum type="arabicPeriod"/>
            </a:pPr>
            <a:r>
              <a:rPr lang="en-GB" sz="1600" dirty="0" err="1" smtClean="0"/>
              <a:t>GOTA</a:t>
            </a:r>
            <a:r>
              <a:rPr lang="en-GB" sz="1600" dirty="0" smtClean="0"/>
              <a:t>, your customers own association, is given appropriate recognition for this rollout of required support now being made available to all.</a:t>
            </a:r>
          </a:p>
          <a:p>
            <a:pPr marL="342900" indent="-342900">
              <a:buFontTx/>
              <a:buAutoNum type="arabicPeriod"/>
            </a:pPr>
            <a:r>
              <a:rPr lang="en-GB" sz="1600" dirty="0" smtClean="0"/>
              <a:t>ALL </a:t>
            </a:r>
            <a:r>
              <a:rPr lang="en-GB" sz="1600" dirty="0" err="1" smtClean="0"/>
              <a:t>ISR</a:t>
            </a:r>
            <a:r>
              <a:rPr lang="en-GB" sz="1600" dirty="0" smtClean="0"/>
              <a:t> Customers receive a Business Health Check identical to what has been provided in Arches.</a:t>
            </a:r>
          </a:p>
          <a:p>
            <a:pPr marL="342900" indent="-342900">
              <a:buFontTx/>
              <a:buAutoNum type="arabicPeriod"/>
            </a:pPr>
            <a:r>
              <a:rPr lang="en-GB" sz="1600" dirty="0" smtClean="0"/>
              <a:t>**A confidential complaints process is made available and all customers are informed of how to access this.</a:t>
            </a:r>
          </a:p>
          <a:p>
            <a:pPr marL="342900" indent="-342900">
              <a:buFontTx/>
              <a:buAutoNum type="arabicPeriod"/>
            </a:pPr>
            <a:r>
              <a:rPr lang="en-GB" sz="1600" dirty="0" smtClean="0"/>
              <a:t>**All complaints/escalations are logged, tracked and reported upon to ensure service delivery and communications.</a:t>
            </a:r>
          </a:p>
          <a:p>
            <a:pPr marL="342900" indent="-342900">
              <a:buAutoNum type="arabicPeriod"/>
            </a:pPr>
            <a:r>
              <a:rPr lang="en-GB" sz="1600" dirty="0" smtClean="0"/>
              <a:t>**ALL </a:t>
            </a:r>
            <a:r>
              <a:rPr lang="en-GB" sz="1600" dirty="0" err="1" smtClean="0"/>
              <a:t>ISR</a:t>
            </a:r>
            <a:r>
              <a:rPr lang="en-GB" sz="1600" dirty="0" smtClean="0"/>
              <a:t> customers are surveyed  - qualitative and quantitative (via independent provider) in the next 8 weeks.</a:t>
            </a:r>
          </a:p>
          <a:p>
            <a:pPr marL="342900" indent="-342900">
              <a:buAutoNum type="arabicPeriod"/>
            </a:pPr>
            <a:r>
              <a:rPr lang="en-GB" sz="1600" dirty="0" smtClean="0"/>
              <a:t>**ALL </a:t>
            </a:r>
            <a:r>
              <a:rPr lang="en-GB" sz="1600" dirty="0" err="1" smtClean="0"/>
              <a:t>ISR</a:t>
            </a:r>
            <a:r>
              <a:rPr lang="en-GB" sz="1600" dirty="0" smtClean="0"/>
              <a:t> customers are surveyed again in 3 months later. </a:t>
            </a:r>
          </a:p>
          <a:p>
            <a:pPr marL="342900" indent="-342900">
              <a:buAutoNum type="arabicPeriod"/>
            </a:pPr>
            <a:r>
              <a:rPr lang="en-GB" sz="1600" dirty="0" smtClean="0"/>
              <a:t>**There is a written process for how individual cases can be escalated by </a:t>
            </a:r>
            <a:r>
              <a:rPr lang="en-GB" sz="1600" dirty="0" err="1" smtClean="0"/>
              <a:t>GOTA</a:t>
            </a:r>
            <a:r>
              <a:rPr lang="en-GB" sz="1600" dirty="0" smtClean="0"/>
              <a:t> or directly by customers to Graeme Craig &amp; Andrew </a:t>
            </a:r>
            <a:r>
              <a:rPr lang="en-GB" sz="1600" dirty="0" err="1" smtClean="0"/>
              <a:t>Morsley</a:t>
            </a:r>
            <a:r>
              <a:rPr lang="en-GB" sz="1600" dirty="0" smtClean="0"/>
              <a:t> as required.</a:t>
            </a:r>
          </a:p>
          <a:p>
            <a:pPr marL="342900" indent="-342900">
              <a:buAutoNum type="arabicPeriod"/>
            </a:pPr>
            <a:r>
              <a:rPr lang="en-GB" sz="1600" dirty="0" smtClean="0"/>
              <a:t>**Procedures to take action against any individual for failures to comply with </a:t>
            </a:r>
            <a:r>
              <a:rPr lang="en-GB" sz="1600" dirty="0" err="1" smtClean="0"/>
              <a:t>TfL</a:t>
            </a:r>
            <a:r>
              <a:rPr lang="en-GB" sz="1600" dirty="0" smtClean="0"/>
              <a:t> policies or resistance to change of culture are formalised.</a:t>
            </a:r>
          </a:p>
          <a:p>
            <a:pPr marL="342900" indent="-342900">
              <a:buAutoNum type="arabicPeriod"/>
            </a:pPr>
            <a:r>
              <a:rPr lang="en-GB" sz="1600" dirty="0" smtClean="0"/>
              <a:t>**GC, AM, DL &amp; PR  to meet with </a:t>
            </a:r>
            <a:r>
              <a:rPr lang="en-GB" sz="1600" dirty="0" err="1" smtClean="0"/>
              <a:t>GOTA</a:t>
            </a:r>
            <a:r>
              <a:rPr lang="en-GB" sz="1600" dirty="0" smtClean="0"/>
              <a:t> quarterly (at a minimum) to report on all matters above and future relationship development.</a:t>
            </a:r>
          </a:p>
          <a:p>
            <a:pPr marL="342900" indent="-342900">
              <a:buAutoNum type="arabicPeriod"/>
            </a:pPr>
            <a:endParaRPr lang="en-GB" sz="1400" dirty="0" smtClean="0"/>
          </a:p>
          <a:p>
            <a:pPr marL="342900" indent="-342900"/>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28418</TotalTime>
  <Words>609</Words>
  <Application>Microsoft Office PowerPoint</Application>
  <PresentationFormat>On-screen Show (4:3)</PresentationFormat>
  <Paragraphs>153</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Acrobat Document</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41</cp:revision>
  <dcterms:created xsi:type="dcterms:W3CDTF">2020-02-18T00:56:29Z</dcterms:created>
  <dcterms:modified xsi:type="dcterms:W3CDTF">2021-06-29T19:10:53Z</dcterms:modified>
</cp:coreProperties>
</file>