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6710" r:id="rId1"/>
  </p:sldMasterIdLst>
  <p:notesMasterIdLst>
    <p:notesMasterId r:id="rId9"/>
  </p:notesMasterIdLst>
  <p:handoutMasterIdLst>
    <p:handoutMasterId r:id="rId10"/>
  </p:handoutMasterIdLst>
  <p:sldIdLst>
    <p:sldId id="1773" r:id="rId2"/>
    <p:sldId id="1766" r:id="rId3"/>
    <p:sldId id="1764" r:id="rId4"/>
    <p:sldId id="1803" r:id="rId5"/>
    <p:sldId id="1765" r:id="rId6"/>
    <p:sldId id="1767" r:id="rId7"/>
    <p:sldId id="1802" r:id="rId8"/>
  </p:sldIdLst>
  <p:sldSz cx="9144000" cy="6858000" type="screen4x3"/>
  <p:notesSz cx="6669088" cy="987266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100" d="100"/>
          <a:sy n="100" d="100"/>
        </p:scale>
        <p:origin x="942" y="-39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cs typeface="Arial" pitchFamily="34" charset="0"/>
              </a:defRPr>
            </a:lvl1pPr>
          </a:lstStyle>
          <a:p>
            <a:pPr>
              <a:defRPr/>
            </a:pPr>
            <a:endParaRPr lang="en-GB" dirty="0"/>
          </a:p>
        </p:txBody>
      </p:sp>
      <p:sp>
        <p:nvSpPr>
          <p:cNvPr id="3" name="Date Placeholder 2"/>
          <p:cNvSpPr>
            <a:spLocks noGrp="1"/>
          </p:cNvSpPr>
          <p:nvPr>
            <p:ph type="dt" sz="quarter" idx="1"/>
          </p:nvPr>
        </p:nvSpPr>
        <p:spPr>
          <a:xfrm>
            <a:off x="3778250" y="0"/>
            <a:ext cx="2889250" cy="493713"/>
          </a:xfrm>
          <a:prstGeom prst="rect">
            <a:avLst/>
          </a:prstGeom>
        </p:spPr>
        <p:txBody>
          <a:bodyPr vert="horz" lIns="91440" tIns="45720" rIns="91440" bIns="45720" rtlCol="0"/>
          <a:lstStyle>
            <a:lvl1pPr algn="r" eaLnBrk="1" hangingPunct="1">
              <a:defRPr sz="1200">
                <a:cs typeface="Arial" pitchFamily="34" charset="0"/>
              </a:defRPr>
            </a:lvl1pPr>
          </a:lstStyle>
          <a:p>
            <a:pPr>
              <a:defRPr/>
            </a:pPr>
            <a:fld id="{3A981A7D-7A0E-42F2-8688-1253DD188893}" type="datetimeFigureOut">
              <a:rPr lang="en-GB"/>
              <a:pPr>
                <a:defRPr/>
              </a:pPr>
              <a:t>22/02/2022</a:t>
            </a:fld>
            <a:endParaRPr lang="en-GB" dirty="0"/>
          </a:p>
        </p:txBody>
      </p:sp>
      <p:sp>
        <p:nvSpPr>
          <p:cNvPr id="4" name="Footer Placeholder 3"/>
          <p:cNvSpPr>
            <a:spLocks noGrp="1"/>
          </p:cNvSpPr>
          <p:nvPr>
            <p:ph type="ftr" sz="quarter" idx="2"/>
          </p:nvPr>
        </p:nvSpPr>
        <p:spPr>
          <a:xfrm>
            <a:off x="0" y="9377363"/>
            <a:ext cx="2889250" cy="493712"/>
          </a:xfrm>
          <a:prstGeom prst="rect">
            <a:avLst/>
          </a:prstGeom>
        </p:spPr>
        <p:txBody>
          <a:bodyPr vert="horz" lIns="91440" tIns="45720" rIns="91440" bIns="45720" rtlCol="0" anchor="b"/>
          <a:lstStyle>
            <a:lvl1pPr algn="l" eaLnBrk="1" hangingPunct="1">
              <a:defRPr sz="1200">
                <a:cs typeface="Arial" pitchFamily="34" charset="0"/>
              </a:defRPr>
            </a:lvl1pPr>
          </a:lstStyle>
          <a:p>
            <a:pPr>
              <a:defRPr/>
            </a:pPr>
            <a:endParaRPr lang="en-GB" dirty="0"/>
          </a:p>
        </p:txBody>
      </p:sp>
      <p:sp>
        <p:nvSpPr>
          <p:cNvPr id="5" name="Slide Number Placeholder 4"/>
          <p:cNvSpPr>
            <a:spLocks noGrp="1"/>
          </p:cNvSpPr>
          <p:nvPr>
            <p:ph type="sldNum" sz="quarter" idx="3"/>
          </p:nvPr>
        </p:nvSpPr>
        <p:spPr>
          <a:xfrm>
            <a:off x="3778250"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0948B448-CC57-4102-9981-0CC20A84626B}" type="slidenum">
              <a:rPr lang="en-GB" altLang="en-US"/>
              <a:pPr>
                <a:defRPr/>
              </a:pPr>
              <a:t>‹#›</a:t>
            </a:fld>
            <a:endParaRPr lang="en-GB" altLang="en-US" dirty="0"/>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3713"/>
          </a:xfrm>
          <a:prstGeom prst="rect">
            <a:avLst/>
          </a:prstGeom>
        </p:spPr>
        <p:txBody>
          <a:bodyPr vert="horz" lIns="91440" tIns="45720" rIns="91440" bIns="45720" rtlCol="0"/>
          <a:lstStyle>
            <a:lvl1pPr algn="l" eaLnBrk="1" hangingPunct="1">
              <a:defRPr sz="1200">
                <a:cs typeface="Arial" pitchFamily="34" charset="0"/>
              </a:defRPr>
            </a:lvl1pPr>
          </a:lstStyle>
          <a:p>
            <a:pPr>
              <a:defRPr/>
            </a:pPr>
            <a:endParaRPr lang="en-GB" dirty="0"/>
          </a:p>
        </p:txBody>
      </p:sp>
      <p:sp>
        <p:nvSpPr>
          <p:cNvPr id="3" name="Date Placeholder 2"/>
          <p:cNvSpPr>
            <a:spLocks noGrp="1"/>
          </p:cNvSpPr>
          <p:nvPr>
            <p:ph type="dt" idx="1"/>
          </p:nvPr>
        </p:nvSpPr>
        <p:spPr>
          <a:xfrm>
            <a:off x="3778250" y="0"/>
            <a:ext cx="2889250" cy="493713"/>
          </a:xfrm>
          <a:prstGeom prst="rect">
            <a:avLst/>
          </a:prstGeom>
        </p:spPr>
        <p:txBody>
          <a:bodyPr vert="horz" lIns="91440" tIns="45720" rIns="91440" bIns="45720" rtlCol="0"/>
          <a:lstStyle>
            <a:lvl1pPr algn="r" eaLnBrk="1" hangingPunct="1">
              <a:defRPr sz="1200">
                <a:cs typeface="Arial" pitchFamily="34" charset="0"/>
              </a:defRPr>
            </a:lvl1pPr>
          </a:lstStyle>
          <a:p>
            <a:pPr>
              <a:defRPr/>
            </a:pPr>
            <a:fld id="{378D0DD4-9D64-4570-95D0-046072DE34A3}" type="datetimeFigureOut">
              <a:rPr lang="en-GB"/>
              <a:pPr>
                <a:defRPr/>
              </a:pPr>
              <a:t>22/02/2022</a:t>
            </a:fld>
            <a:endParaRPr lang="en-GB" dirty="0"/>
          </a:p>
        </p:txBody>
      </p:sp>
      <p:sp>
        <p:nvSpPr>
          <p:cNvPr id="4" name="Slide Image Placeholder 3"/>
          <p:cNvSpPr>
            <a:spLocks noGrp="1" noRot="1" noChangeAspect="1"/>
          </p:cNvSpPr>
          <p:nvPr>
            <p:ph type="sldImg" idx="2"/>
          </p:nvPr>
        </p:nvSpPr>
        <p:spPr>
          <a:xfrm>
            <a:off x="866775" y="739775"/>
            <a:ext cx="4935538" cy="3703638"/>
          </a:xfrm>
          <a:prstGeom prst="rect">
            <a:avLst/>
          </a:prstGeom>
          <a:noFill/>
          <a:ln w="12700">
            <a:solidFill>
              <a:prstClr val="black"/>
            </a:solidFill>
          </a:ln>
        </p:spPr>
        <p:txBody>
          <a:bodyPr vert="horz" lIns="91440" tIns="45720" rIns="91440" bIns="45720" rtlCol="0" anchor="ctr"/>
          <a:lstStyle/>
          <a:p>
            <a:pPr lvl="0"/>
            <a:endParaRPr lang="en-GB" noProof="0" dirty="0"/>
          </a:p>
        </p:txBody>
      </p:sp>
      <p:sp>
        <p:nvSpPr>
          <p:cNvPr id="5" name="Notes Placeholder 4"/>
          <p:cNvSpPr>
            <a:spLocks noGrp="1"/>
          </p:cNvSpPr>
          <p:nvPr>
            <p:ph type="body" sz="quarter" idx="3"/>
          </p:nvPr>
        </p:nvSpPr>
        <p:spPr>
          <a:xfrm>
            <a:off x="666750" y="4689475"/>
            <a:ext cx="5335588" cy="4443413"/>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GB" noProof="0"/>
          </a:p>
        </p:txBody>
      </p:sp>
      <p:sp>
        <p:nvSpPr>
          <p:cNvPr id="6" name="Footer Placeholder 5"/>
          <p:cNvSpPr>
            <a:spLocks noGrp="1"/>
          </p:cNvSpPr>
          <p:nvPr>
            <p:ph type="ftr" sz="quarter" idx="4"/>
          </p:nvPr>
        </p:nvSpPr>
        <p:spPr>
          <a:xfrm>
            <a:off x="0" y="9377363"/>
            <a:ext cx="2889250" cy="493712"/>
          </a:xfrm>
          <a:prstGeom prst="rect">
            <a:avLst/>
          </a:prstGeom>
        </p:spPr>
        <p:txBody>
          <a:bodyPr vert="horz" lIns="91440" tIns="45720" rIns="91440" bIns="45720" rtlCol="0" anchor="b"/>
          <a:lstStyle>
            <a:lvl1pPr algn="l" eaLnBrk="1" hangingPunct="1">
              <a:defRPr sz="1200">
                <a:cs typeface="Arial" pitchFamily="34" charset="0"/>
              </a:defRPr>
            </a:lvl1pPr>
          </a:lstStyle>
          <a:p>
            <a:pPr>
              <a:defRPr/>
            </a:pPr>
            <a:endParaRPr lang="en-GB" dirty="0"/>
          </a:p>
        </p:txBody>
      </p:sp>
      <p:sp>
        <p:nvSpPr>
          <p:cNvPr id="7" name="Slide Number Placeholder 6"/>
          <p:cNvSpPr>
            <a:spLocks noGrp="1"/>
          </p:cNvSpPr>
          <p:nvPr>
            <p:ph type="sldNum" sz="quarter" idx="5"/>
          </p:nvPr>
        </p:nvSpPr>
        <p:spPr>
          <a:xfrm>
            <a:off x="3778250" y="9377363"/>
            <a:ext cx="2889250" cy="493712"/>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vl1pPr>
          </a:lstStyle>
          <a:p>
            <a:pPr>
              <a:defRPr/>
            </a:pPr>
            <a:fld id="{9BB3E919-4321-439A-BD05-361B50D3CF51}" type="slidenum">
              <a:rPr lang="en-GB" altLang="en-US"/>
              <a:pPr>
                <a:defRPr/>
              </a:pPr>
              <a:t>‹#›</a:t>
            </a:fld>
            <a:endParaRPr lang="en-GB" altLang="en-US"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 name="Group 6"/>
          <p:cNvGrpSpPr/>
          <p:nvPr/>
        </p:nvGrpSpPr>
        <p:grpSpPr>
          <a:xfrm>
            <a:off x="-8466" y="-8468"/>
            <a:ext cx="9169804" cy="6874935"/>
            <a:chOff x="-8466" y="-8468"/>
            <a:chExt cx="9169804" cy="6874935"/>
          </a:xfrm>
        </p:grpSpPr>
        <p:cxnSp>
          <p:nvCxnSpPr>
            <p:cNvPr id="17" name="Straight Connector 16"/>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9" name="Freeform 18"/>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0" name="Freeform 19"/>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1" name="Freeform 20"/>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2" name="Freeform 21"/>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Freeform 22"/>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Freeform 23"/>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Freeform 24"/>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Freeform 27"/>
            <p:cNvSpPr/>
            <p:nvPr/>
          </p:nvSpPr>
          <p:spPr>
            <a:xfrm>
              <a:off x="-8466" y="-8468"/>
              <a:ext cx="863600" cy="5698067"/>
            </a:xfrm>
            <a:custGeom>
              <a:avLst/>
              <a:gdLst/>
              <a:ahLst/>
              <a:cxnLst/>
              <a:rect l="l" t="t" r="r" b="b"/>
              <a:pathLst>
                <a:path w="863600" h="5698067">
                  <a:moveTo>
                    <a:pt x="0" y="8467"/>
                  </a:moveTo>
                  <a:lnTo>
                    <a:pt x="863600" y="0"/>
                  </a:lnTo>
                  <a:lnTo>
                    <a:pt x="863600" y="16934"/>
                  </a:lnTo>
                  <a:lnTo>
                    <a:pt x="0" y="5698067"/>
                  </a:lnTo>
                  <a:lnTo>
                    <a:pt x="0" y="8467"/>
                  </a:ln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130595" y="2404534"/>
            <a:ext cx="5826719" cy="1646302"/>
          </a:xfrm>
        </p:spPr>
        <p:txBody>
          <a:bodyPr anchor="b">
            <a:noAutofit/>
          </a:bodyPr>
          <a:lstStyle>
            <a:lvl1pPr algn="r">
              <a:defRPr sz="5400">
                <a:solidFill>
                  <a:schemeClr val="accent1"/>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30595" y="4050834"/>
            <a:ext cx="5826719"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pic>
        <p:nvPicPr>
          <p:cNvPr id="26" name="Picture 440" descr="LN 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5488" y="1871663"/>
            <a:ext cx="3624262"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8718611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3403600"/>
          </a:xfrm>
        </p:spPr>
        <p:txBody>
          <a:bodyPr anchor="ctr">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600" y="4470400"/>
            <a:ext cx="6347714"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3884655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1101074" y="3632200"/>
            <a:ext cx="541980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470400"/>
            <a:ext cx="6347715"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20766095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09598" y="1931988"/>
            <a:ext cx="6347715" cy="2595460"/>
          </a:xfrm>
        </p:spPr>
        <p:txBody>
          <a:bodyPr anchor="b">
            <a:normAutofit/>
          </a:bodyPr>
          <a:lstStyle>
            <a:lvl1pPr algn="l">
              <a:defRPr sz="44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9685381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774885" y="609600"/>
            <a:ext cx="6072182"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
        <p:nvSpPr>
          <p:cNvPr id="24" name="TextBox 23"/>
          <p:cNvSpPr txBox="1"/>
          <p:nvPr/>
        </p:nvSpPr>
        <p:spPr>
          <a:xfrm>
            <a:off x="482711" y="790378"/>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6747699" y="288655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84388763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15848" y="609600"/>
            <a:ext cx="6341465" cy="3022600"/>
          </a:xfrm>
        </p:spPr>
        <p:txBody>
          <a:bodyPr anchor="ctr">
            <a:normAutofit/>
          </a:bodyPr>
          <a:lstStyle>
            <a:lvl1pPr algn="l">
              <a:defRPr sz="4400" b="0" cap="none"/>
            </a:lvl1pPr>
          </a:lstStyle>
          <a:p>
            <a:r>
              <a:rPr lang="en-US" smtClean="0"/>
              <a:t>Click to edit Master title style</a:t>
            </a:r>
            <a:endParaRPr lang="en-US" dirty="0"/>
          </a:p>
        </p:txBody>
      </p:sp>
      <p:sp>
        <p:nvSpPr>
          <p:cNvPr id="23" name="Text Placeholder 9"/>
          <p:cNvSpPr>
            <a:spLocks noGrp="1"/>
          </p:cNvSpPr>
          <p:nvPr>
            <p:ph type="body" sz="quarter" idx="13"/>
          </p:nvPr>
        </p:nvSpPr>
        <p:spPr>
          <a:xfrm>
            <a:off x="609597" y="4013200"/>
            <a:ext cx="6347716"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Edit Master text styles</a:t>
            </a:r>
          </a:p>
        </p:txBody>
      </p:sp>
      <p:sp>
        <p:nvSpPr>
          <p:cNvPr id="3" name="Text Placeholder 2"/>
          <p:cNvSpPr>
            <a:spLocks noGrp="1"/>
          </p:cNvSpPr>
          <p:nvPr>
            <p:ph type="body" idx="1"/>
          </p:nvPr>
        </p:nvSpPr>
        <p:spPr>
          <a:xfrm>
            <a:off x="609598" y="4527448"/>
            <a:ext cx="6347715"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6423341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78007321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977312" y="609600"/>
            <a:ext cx="978812" cy="5251451"/>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09599" y="609600"/>
            <a:ext cx="5195026" cy="5251451"/>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89337903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Title Slide">
    <p:spTree>
      <p:nvGrpSpPr>
        <p:cNvPr id="1" name=""/>
        <p:cNvGrpSpPr/>
        <p:nvPr/>
      </p:nvGrpSpPr>
      <p:grpSpPr>
        <a:xfrm>
          <a:off x="0" y="0"/>
          <a:ext cx="0" cy="0"/>
          <a:chOff x="0" y="0"/>
          <a:chExt cx="0" cy="0"/>
        </a:xfrm>
      </p:grpSpPr>
      <p:pic>
        <p:nvPicPr>
          <p:cNvPr id="4" name="Picture 440" descr="LN 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5488" y="1871663"/>
            <a:ext cx="3624262"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90082" name="Rectangle 2"/>
          <p:cNvSpPr>
            <a:spLocks noGrp="1" noChangeArrowheads="1"/>
          </p:cNvSpPr>
          <p:nvPr>
            <p:ph type="ctrTitle"/>
          </p:nvPr>
        </p:nvSpPr>
        <p:spPr>
          <a:xfrm>
            <a:off x="1447800" y="2819401"/>
            <a:ext cx="7010400" cy="609599"/>
          </a:xfrm>
          <a:prstGeom prst="rect">
            <a:avLst/>
          </a:prstGeom>
        </p:spPr>
        <p:txBody>
          <a:bodyPr anchor="t"/>
          <a:lstStyle>
            <a:lvl1pPr algn="l" rtl="0" fontAlgn="base">
              <a:lnSpc>
                <a:spcPct val="95000"/>
              </a:lnSpc>
              <a:spcBef>
                <a:spcPct val="0"/>
              </a:spcBef>
              <a:spcAft>
                <a:spcPct val="0"/>
              </a:spcAft>
              <a:defRPr lang="en-US" sz="4000" b="0" kern="1200" dirty="0">
                <a:solidFill>
                  <a:srgbClr val="ED1C24"/>
                </a:solidFill>
                <a:latin typeface="Calibri" pitchFamily="34" charset="0"/>
                <a:ea typeface="+mn-ea"/>
                <a:cs typeface="Arial"/>
              </a:defRPr>
            </a:lvl1pPr>
          </a:lstStyle>
          <a:p>
            <a:r>
              <a:rPr lang="en-US" dirty="0"/>
              <a:t>Click to edit Master title style</a:t>
            </a:r>
          </a:p>
        </p:txBody>
      </p:sp>
      <p:sp>
        <p:nvSpPr>
          <p:cNvPr id="2990083" name="Rectangle 3"/>
          <p:cNvSpPr>
            <a:spLocks noGrp="1" noChangeArrowheads="1"/>
          </p:cNvSpPr>
          <p:nvPr>
            <p:ph type="subTitle" idx="1"/>
          </p:nvPr>
        </p:nvSpPr>
        <p:spPr>
          <a:xfrm>
            <a:off x="1447800" y="3505200"/>
            <a:ext cx="7010400" cy="609600"/>
          </a:xfrm>
          <a:prstGeom prst="rect">
            <a:avLst/>
          </a:prstGeom>
        </p:spPr>
        <p:txBody>
          <a:bodyPr/>
          <a:lstStyle>
            <a:lvl1pPr marL="0" indent="0" algn="l" rtl="0" fontAlgn="base">
              <a:lnSpc>
                <a:spcPct val="90000"/>
              </a:lnSpc>
              <a:spcBef>
                <a:spcPct val="0"/>
              </a:spcBef>
              <a:spcAft>
                <a:spcPts val="2400"/>
              </a:spcAft>
              <a:defRPr lang="en-US" sz="3400" b="0" kern="1200" dirty="0">
                <a:solidFill>
                  <a:schemeClr val="tx1">
                    <a:lumMod val="65000"/>
                    <a:lumOff val="35000"/>
                  </a:schemeClr>
                </a:solidFill>
                <a:latin typeface="Calibri" pitchFamily="34" charset="0"/>
                <a:ea typeface="+mn-ea"/>
                <a:cs typeface="Arial"/>
              </a:defRPr>
            </a:lvl1pPr>
          </a:lstStyle>
          <a:p>
            <a:r>
              <a:rPr lang="en-US" dirty="0"/>
              <a:t>Click to edit Master subtitle style</a:t>
            </a:r>
          </a:p>
        </p:txBody>
      </p:sp>
    </p:spTree>
    <p:extLst>
      <p:ext uri="{BB962C8B-B14F-4D97-AF65-F5344CB8AC3E}">
        <p14:creationId xmlns:p14="http://schemas.microsoft.com/office/powerpoint/2010/main" val="193769183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1_Two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a:t>Click to edit Master title style</a:t>
            </a:r>
          </a:p>
        </p:txBody>
      </p:sp>
      <p:sp>
        <p:nvSpPr>
          <p:cNvPr id="3" name="Content Placeholder 2"/>
          <p:cNvSpPr>
            <a:spLocks noGrp="1"/>
          </p:cNvSpPr>
          <p:nvPr>
            <p:ph sz="half" idx="1"/>
          </p:nvPr>
        </p:nvSpPr>
        <p:spPr>
          <a:xfrm>
            <a:off x="228600" y="914400"/>
            <a:ext cx="4267200" cy="5541963"/>
          </a:xfrm>
          <a:prstGeom prst="rect">
            <a:avLst/>
          </a:prstGeom>
        </p:spPr>
        <p:txBody>
          <a:bodyPr/>
          <a:lstStyle>
            <a:lvl1pPr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marL="230188" indent="-230188" algn="l" rtl="0" eaLnBrk="0" fontAlgn="base" hangingPunct="0">
              <a:lnSpc>
                <a:spcPct val="90000"/>
              </a:lnSpc>
              <a:spcBef>
                <a:spcPts val="600"/>
              </a:spcBef>
              <a:spcAft>
                <a:spcPct val="0"/>
              </a:spcAft>
              <a:buSzPct val="100000"/>
              <a:defRPr lang="en-US" sz="1600" dirty="0" smtClean="0">
                <a:solidFill>
                  <a:schemeClr val="tx1"/>
                </a:solidFill>
                <a:latin typeface="Calibri" pitchFamily="34" charset="0"/>
                <a:ea typeface="+mn-ea"/>
                <a:cs typeface="+mn-cs"/>
              </a:defRPr>
            </a:lvl2pPr>
            <a:lvl3pPr algn="l" rtl="0" eaLnBrk="0" fontAlgn="base" hangingPunct="0">
              <a:lnSpc>
                <a:spcPct val="90000"/>
              </a:lnSpc>
              <a:spcBef>
                <a:spcPts val="600"/>
              </a:spcBef>
              <a:spcAft>
                <a:spcPct val="0"/>
              </a:spcAft>
              <a:defRPr lang="en-US" sz="1400" dirty="0" smtClean="0">
                <a:solidFill>
                  <a:schemeClr val="tx1"/>
                </a:solidFill>
                <a:latin typeface="Calibri" pitchFamily="34" charset="0"/>
                <a:cs typeface="+mn-cs"/>
              </a:defRPr>
            </a:lvl3pPr>
            <a:lvl4pPr marL="511175" indent="-50800" algn="l" rtl="0" eaLnBrk="0" fontAlgn="base" hangingPunct="0">
              <a:lnSpc>
                <a:spcPct val="90000"/>
              </a:lnSpc>
              <a:spcBef>
                <a:spcPts val="600"/>
              </a:spcBef>
              <a:spcAft>
                <a:spcPct val="0"/>
              </a:spcAft>
              <a:tabLst/>
              <a:defRPr lang="en-US" sz="1300" dirty="0">
                <a:solidFill>
                  <a:schemeClr val="tx1"/>
                </a:solidFill>
                <a:latin typeface="Calibri" pitchFamily="34" charset="0"/>
                <a:cs typeface="+mn-cs"/>
              </a:defRPr>
            </a:lvl4pPr>
            <a:lvl5pPr algn="l" rtl="0" eaLnBrk="0" fontAlgn="base" hangingPunct="0">
              <a:lnSpc>
                <a:spcPct val="90000"/>
              </a:lnSpc>
              <a:spcBef>
                <a:spcPts val="600"/>
              </a:spcBef>
              <a:spcAft>
                <a:spcPct val="0"/>
              </a:spcAft>
              <a:defRPr lang="en-US" sz="1600" dirty="0">
                <a:solidFill>
                  <a:schemeClr val="tx1"/>
                </a:solidFill>
                <a:latin typeface="Calibri" pitchFamily="34" charset="0"/>
                <a:ea typeface="+mn-ea"/>
                <a:cs typeface="+mn-c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
        <p:nvSpPr>
          <p:cNvPr id="4" name="Content Placeholder 3"/>
          <p:cNvSpPr>
            <a:spLocks noGrp="1"/>
          </p:cNvSpPr>
          <p:nvPr>
            <p:ph sz="half" idx="2"/>
          </p:nvPr>
        </p:nvSpPr>
        <p:spPr>
          <a:xfrm>
            <a:off x="4648200" y="914400"/>
            <a:ext cx="4267200" cy="5541963"/>
          </a:xfrm>
          <a:prstGeom prst="rect">
            <a:avLst/>
          </a:prstGeom>
        </p:spPr>
        <p:txBody>
          <a:bodyPr/>
          <a:lstStyle>
            <a:lvl1pPr algn="l" rtl="0" eaLnBrk="0" fontAlgn="base" hangingPunct="0">
              <a:lnSpc>
                <a:spcPct val="90000"/>
              </a:lnSpc>
              <a:spcBef>
                <a:spcPts val="600"/>
              </a:spcBef>
              <a:spcAft>
                <a:spcPct val="0"/>
              </a:spcAft>
              <a:defRPr lang="en-US" sz="1600" dirty="0" smtClean="0">
                <a:solidFill>
                  <a:schemeClr val="tx1"/>
                </a:solidFill>
                <a:latin typeface="Calibri" pitchFamily="34" charset="0"/>
                <a:ea typeface="+mn-ea"/>
                <a:cs typeface="+mn-cs"/>
              </a:defRPr>
            </a:lvl1pPr>
            <a:lvl2pPr algn="l" rtl="0" eaLnBrk="0" fontAlgn="base" hangingPunct="0">
              <a:lnSpc>
                <a:spcPct val="90000"/>
              </a:lnSpc>
              <a:spcBef>
                <a:spcPts val="600"/>
              </a:spcBef>
              <a:spcAft>
                <a:spcPct val="0"/>
              </a:spcAft>
              <a:buSzPct val="100000"/>
              <a:defRPr lang="en-US" sz="1600" dirty="0" smtClean="0">
                <a:solidFill>
                  <a:schemeClr val="tx1"/>
                </a:solidFill>
                <a:latin typeface="Calibri" pitchFamily="34" charset="0"/>
                <a:ea typeface="+mn-ea"/>
                <a:cs typeface="+mn-cs"/>
              </a:defRPr>
            </a:lvl2pPr>
            <a:lvl3pPr algn="l" rtl="0" eaLnBrk="0" fontAlgn="base" hangingPunct="0">
              <a:lnSpc>
                <a:spcPct val="90000"/>
              </a:lnSpc>
              <a:spcBef>
                <a:spcPts val="600"/>
              </a:spcBef>
              <a:spcAft>
                <a:spcPct val="0"/>
              </a:spcAft>
              <a:defRPr lang="en-US" sz="1400" dirty="0" smtClean="0">
                <a:solidFill>
                  <a:schemeClr val="tx1"/>
                </a:solidFill>
                <a:latin typeface="Calibri" pitchFamily="34" charset="0"/>
                <a:cs typeface="+mn-cs"/>
              </a:defRPr>
            </a:lvl3pPr>
            <a:lvl4pPr algn="l" rtl="0" eaLnBrk="0" fontAlgn="base" hangingPunct="0">
              <a:lnSpc>
                <a:spcPct val="90000"/>
              </a:lnSpc>
              <a:spcBef>
                <a:spcPts val="600"/>
              </a:spcBef>
              <a:spcAft>
                <a:spcPct val="0"/>
              </a:spcAft>
              <a:defRPr lang="en-US" sz="1300" dirty="0">
                <a:solidFill>
                  <a:schemeClr val="tx1"/>
                </a:solidFill>
                <a:latin typeface="Calibri" pitchFamily="34" charset="0"/>
                <a:cs typeface="+mn-cs"/>
              </a:defRPr>
            </a:lvl4pPr>
            <a:lvl5pPr algn="l" rtl="0" eaLnBrk="0" fontAlgn="base" hangingPunct="0">
              <a:lnSpc>
                <a:spcPct val="90000"/>
              </a:lnSpc>
              <a:spcBef>
                <a:spcPts val="600"/>
              </a:spcBef>
              <a:spcAft>
                <a:spcPct val="0"/>
              </a:spcAft>
              <a:defRPr lang="en-US" sz="1600" dirty="0">
                <a:solidFill>
                  <a:schemeClr val="tx1"/>
                </a:solidFill>
                <a:latin typeface="Calibri" pitchFamily="34" charset="0"/>
                <a:ea typeface="+mn-ea"/>
                <a:cs typeface="+mn-cs"/>
              </a:defRPr>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321649797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1_Comparison">
    <p:spTree>
      <p:nvGrpSpPr>
        <p:cNvPr id="1" name=""/>
        <p:cNvGrpSpPr/>
        <p:nvPr/>
      </p:nvGrpSpPr>
      <p:grpSpPr>
        <a:xfrm>
          <a:off x="0" y="0"/>
          <a:ext cx="0" cy="0"/>
          <a:chOff x="0" y="0"/>
          <a:chExt cx="0" cy="0"/>
        </a:xfrm>
      </p:grpSpPr>
      <p:sp>
        <p:nvSpPr>
          <p:cNvPr id="2" name="Title 1"/>
          <p:cNvSpPr>
            <a:spLocks noGrp="1"/>
          </p:cNvSpPr>
          <p:nvPr>
            <p:ph type="title"/>
          </p:nvPr>
        </p:nvSpPr>
        <p:spPr>
          <a:xfrm>
            <a:off x="228600" y="76200"/>
            <a:ext cx="8686800" cy="609600"/>
          </a:xfrm>
          <a:prstGeom prst="rect">
            <a:avLst/>
          </a:prstGeom>
        </p:spPr>
        <p:txBody>
          <a:bodyPr/>
          <a:lstStyle>
            <a:lvl1pPr algn="l" rtl="0" eaLnBrk="0" fontAlgn="base" hangingPunct="0">
              <a:lnSpc>
                <a:spcPct val="90000"/>
              </a:lnSpc>
              <a:spcBef>
                <a:spcPct val="0"/>
              </a:spcBef>
              <a:spcAft>
                <a:spcPct val="0"/>
              </a:spcAft>
              <a:defRPr lang="en-US" sz="2000" b="0" dirty="0">
                <a:solidFill>
                  <a:schemeClr val="tx1"/>
                </a:solidFill>
                <a:latin typeface="Calibri" pitchFamily="34" charset="0"/>
                <a:ea typeface="+mj-ea"/>
                <a:cs typeface="+mj-cs"/>
              </a:defRPr>
            </a:lvl1pPr>
          </a:lstStyle>
          <a:p>
            <a:r>
              <a:rPr lang="en-US" dirty="0"/>
              <a:t>Click to edit Master title style</a:t>
            </a:r>
          </a:p>
        </p:txBody>
      </p:sp>
      <p:sp>
        <p:nvSpPr>
          <p:cNvPr id="3" name="Text Placeholder 2"/>
          <p:cNvSpPr>
            <a:spLocks noGrp="1"/>
          </p:cNvSpPr>
          <p:nvPr>
            <p:ph type="body" idx="1"/>
          </p:nvPr>
        </p:nvSpPr>
        <p:spPr>
          <a:xfrm>
            <a:off x="228600" y="914400"/>
            <a:ext cx="4267200" cy="685800"/>
          </a:xfrm>
          <a:prstGeom prst="rect">
            <a:avLst/>
          </a:prstGeom>
        </p:spPr>
        <p:txBody>
          <a:bodyPr anchor="b"/>
          <a:lstStyle>
            <a:lvl1pPr marL="0" indent="0">
              <a:buNone/>
              <a:defRPr sz="1600" b="1">
                <a:latin typeface="Calibri"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5" name="Text Placeholder 4"/>
          <p:cNvSpPr>
            <a:spLocks noGrp="1"/>
          </p:cNvSpPr>
          <p:nvPr>
            <p:ph type="body" sz="quarter" idx="3"/>
          </p:nvPr>
        </p:nvSpPr>
        <p:spPr>
          <a:xfrm>
            <a:off x="4648200" y="914400"/>
            <a:ext cx="4267200" cy="685800"/>
          </a:xfrm>
          <a:prstGeom prst="rect">
            <a:avLst/>
          </a:prstGeom>
        </p:spPr>
        <p:txBody>
          <a:bodyPr anchor="b"/>
          <a:lstStyle>
            <a:lvl1pPr marL="0" indent="0">
              <a:buNone/>
              <a:defRPr sz="16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8" name="Text Placeholder 7"/>
          <p:cNvSpPr>
            <a:spLocks noGrp="1"/>
          </p:cNvSpPr>
          <p:nvPr>
            <p:ph type="body" sz="quarter" idx="10"/>
          </p:nvPr>
        </p:nvSpPr>
        <p:spPr>
          <a:xfrm>
            <a:off x="228600" y="1600200"/>
            <a:ext cx="4267200" cy="3962400"/>
          </a:xfrm>
          <a:prstGeom prst="rect">
            <a:avLst/>
          </a:prstGeom>
        </p:spPr>
        <p:txBody>
          <a:bodyPr/>
          <a:lstStyle>
            <a:lvl2pPr marL="130175" indent="-130175">
              <a:buSzPct val="100000"/>
              <a:buFont typeface="Calibri" pitchFamily="34" charset="0"/>
              <a:buChar char="•"/>
              <a:defRPr/>
            </a:lvl2pPr>
            <a:lvl3pPr marL="317500" indent="-144463">
              <a:defRPr sz="1400" baseline="0"/>
            </a:lvl3pPr>
            <a:lvl4pPr marL="346075" indent="-115888">
              <a:buSzPct val="100000"/>
              <a:buFont typeface="Calibri" pitchFamily="34" charset="0"/>
              <a:buChar char="•"/>
              <a:defRPr sz="1300"/>
            </a:lvl4pPr>
          </a:lstStyle>
          <a:p>
            <a:pPr lvl="0"/>
            <a:r>
              <a:rPr lang="en-US" dirty="0"/>
              <a:t>Click to edit Master text styles</a:t>
            </a:r>
          </a:p>
          <a:p>
            <a:pPr lvl="1"/>
            <a:r>
              <a:rPr lang="en-US" dirty="0"/>
              <a:t>Second level</a:t>
            </a:r>
          </a:p>
          <a:p>
            <a:pPr lvl="2"/>
            <a:r>
              <a:rPr lang="en-US" dirty="0"/>
              <a:t>Third level</a:t>
            </a:r>
          </a:p>
        </p:txBody>
      </p:sp>
      <p:sp>
        <p:nvSpPr>
          <p:cNvPr id="9" name="Text Placeholder 7"/>
          <p:cNvSpPr>
            <a:spLocks noGrp="1"/>
          </p:cNvSpPr>
          <p:nvPr>
            <p:ph type="body" sz="quarter" idx="11"/>
          </p:nvPr>
        </p:nvSpPr>
        <p:spPr>
          <a:xfrm>
            <a:off x="4648200" y="1600200"/>
            <a:ext cx="4267200" cy="3962400"/>
          </a:xfrm>
          <a:prstGeom prst="rect">
            <a:avLst/>
          </a:prstGeom>
        </p:spPr>
        <p:txBody>
          <a:bodyPr/>
          <a:lstStyle>
            <a:lvl2pPr marL="130175" indent="-130175">
              <a:buSzPct val="100000"/>
              <a:buFont typeface="Calibri" pitchFamily="34" charset="0"/>
              <a:buChar char="•"/>
              <a:defRPr/>
            </a:lvl2pPr>
            <a:lvl3pPr marL="317500" indent="-144463">
              <a:defRPr sz="1400" baseline="0"/>
            </a:lvl3pPr>
            <a:lvl4pPr marL="346075" indent="-115888">
              <a:buSzPct val="100000"/>
              <a:buFont typeface="Calibri" pitchFamily="34" charset="0"/>
              <a:buChar char="•"/>
              <a:defRPr sz="1300"/>
            </a:lvl4pPr>
          </a:lstStyle>
          <a:p>
            <a:pPr lvl="0"/>
            <a:r>
              <a:rPr lang="en-US" dirty="0"/>
              <a:t>Click to edit Master text styles</a:t>
            </a:r>
          </a:p>
          <a:p>
            <a:pPr lvl="1"/>
            <a:r>
              <a:rPr lang="en-US" dirty="0"/>
              <a:t>Second level</a:t>
            </a:r>
          </a:p>
          <a:p>
            <a:pPr lvl="2"/>
            <a:r>
              <a:rPr lang="en-US" dirty="0"/>
              <a:t>Third level</a:t>
            </a:r>
          </a:p>
        </p:txBody>
      </p:sp>
    </p:spTree>
    <p:extLst>
      <p:ext uri="{BB962C8B-B14F-4D97-AF65-F5344CB8AC3E}">
        <p14:creationId xmlns:p14="http://schemas.microsoft.com/office/powerpoint/2010/main" val="10852440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0DDF080-5E8C-48AD-84E5-6C08B304C14E}" type="datetimeFigureOut">
              <a:rPr lang="en-US" dirty="0"/>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306947096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userDrawn="1">
  <p:cSld name="2_Title Slide">
    <p:spTree>
      <p:nvGrpSpPr>
        <p:cNvPr id="1" name=""/>
        <p:cNvGrpSpPr/>
        <p:nvPr/>
      </p:nvGrpSpPr>
      <p:grpSpPr>
        <a:xfrm>
          <a:off x="0" y="0"/>
          <a:ext cx="0" cy="0"/>
          <a:chOff x="0" y="0"/>
          <a:chExt cx="0" cy="0"/>
        </a:xfrm>
      </p:grpSpPr>
      <p:pic>
        <p:nvPicPr>
          <p:cNvPr id="5" name="Picture 440" descr="LN Logo.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725488" y="1871663"/>
            <a:ext cx="3624262" cy="773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90082" name="Rectangle 2"/>
          <p:cNvSpPr>
            <a:spLocks noGrp="1" noChangeArrowheads="1"/>
          </p:cNvSpPr>
          <p:nvPr>
            <p:ph type="ctrTitle"/>
          </p:nvPr>
        </p:nvSpPr>
        <p:spPr>
          <a:xfrm>
            <a:off x="1447800" y="2819401"/>
            <a:ext cx="7010400" cy="609599"/>
          </a:xfrm>
          <a:prstGeom prst="rect">
            <a:avLst/>
          </a:prstGeom>
        </p:spPr>
        <p:txBody>
          <a:bodyPr anchor="t"/>
          <a:lstStyle>
            <a:lvl1pPr algn="l" rtl="0" fontAlgn="base">
              <a:lnSpc>
                <a:spcPct val="95000"/>
              </a:lnSpc>
              <a:spcBef>
                <a:spcPct val="0"/>
              </a:spcBef>
              <a:spcAft>
                <a:spcPct val="0"/>
              </a:spcAft>
              <a:defRPr lang="en-US" sz="4000" b="0" kern="1200" dirty="0">
                <a:solidFill>
                  <a:srgbClr val="ED1C24"/>
                </a:solidFill>
                <a:latin typeface="Calibri" pitchFamily="34" charset="0"/>
                <a:ea typeface="+mn-ea"/>
                <a:cs typeface="Arial"/>
              </a:defRPr>
            </a:lvl1pPr>
          </a:lstStyle>
          <a:p>
            <a:r>
              <a:rPr lang="en-US" dirty="0"/>
              <a:t>Click to edit Master title style</a:t>
            </a:r>
          </a:p>
        </p:txBody>
      </p:sp>
      <p:sp>
        <p:nvSpPr>
          <p:cNvPr id="2990083" name="Rectangle 3"/>
          <p:cNvSpPr>
            <a:spLocks noGrp="1" noChangeArrowheads="1"/>
          </p:cNvSpPr>
          <p:nvPr>
            <p:ph type="subTitle" idx="1"/>
          </p:nvPr>
        </p:nvSpPr>
        <p:spPr>
          <a:xfrm>
            <a:off x="1447800" y="3505200"/>
            <a:ext cx="7010400" cy="609600"/>
          </a:xfrm>
          <a:prstGeom prst="rect">
            <a:avLst/>
          </a:prstGeom>
        </p:spPr>
        <p:txBody>
          <a:bodyPr/>
          <a:lstStyle>
            <a:lvl1pPr marL="0" indent="0" algn="l" rtl="0" fontAlgn="base">
              <a:lnSpc>
                <a:spcPct val="90000"/>
              </a:lnSpc>
              <a:spcBef>
                <a:spcPct val="0"/>
              </a:spcBef>
              <a:spcAft>
                <a:spcPts val="2400"/>
              </a:spcAft>
              <a:defRPr lang="en-US" sz="3400" b="0" kern="1200" dirty="0">
                <a:solidFill>
                  <a:schemeClr val="tx1">
                    <a:lumMod val="65000"/>
                    <a:lumOff val="35000"/>
                  </a:schemeClr>
                </a:solidFill>
                <a:latin typeface="Calibri" pitchFamily="34" charset="0"/>
                <a:ea typeface="+mn-ea"/>
                <a:cs typeface="Arial"/>
              </a:defRPr>
            </a:lvl1pPr>
          </a:lstStyle>
          <a:p>
            <a:r>
              <a:rPr lang="en-US" dirty="0"/>
              <a:t>Click to edit Master subtitle style</a:t>
            </a:r>
          </a:p>
        </p:txBody>
      </p:sp>
      <p:sp>
        <p:nvSpPr>
          <p:cNvPr id="6" name="Text Placeholder 5"/>
          <p:cNvSpPr>
            <a:spLocks noGrp="1"/>
          </p:cNvSpPr>
          <p:nvPr>
            <p:ph type="body" sz="quarter" idx="10"/>
          </p:nvPr>
        </p:nvSpPr>
        <p:spPr>
          <a:xfrm>
            <a:off x="1447800" y="4267200"/>
            <a:ext cx="7010400" cy="480131"/>
          </a:xfrm>
          <a:prstGeom prst="rect">
            <a:avLst/>
          </a:prstGeom>
        </p:spPr>
        <p:txBody>
          <a:bodyPr wrap="square">
            <a:spAutoFit/>
          </a:bodyPr>
          <a:lstStyle>
            <a:lvl1pPr marL="0" indent="0">
              <a:defRPr lang="en-US" sz="2800" b="0" kern="1200" dirty="0" smtClean="0">
                <a:solidFill>
                  <a:srgbClr val="FFFFFF">
                    <a:lumMod val="50000"/>
                  </a:srgbClr>
                </a:solidFill>
                <a:latin typeface="Calibri" pitchFamily="34" charset="0"/>
                <a:ea typeface="+mn-ea"/>
                <a:cs typeface="Arial"/>
              </a:defRPr>
            </a:lvl1pPr>
          </a:lstStyle>
          <a:p>
            <a:pPr lvl="0"/>
            <a:r>
              <a:rPr lang="en-US" dirty="0"/>
              <a:t>Click to edit Master text styles</a:t>
            </a:r>
          </a:p>
        </p:txBody>
      </p:sp>
    </p:spTree>
    <p:extLst>
      <p:ext uri="{BB962C8B-B14F-4D97-AF65-F5344CB8AC3E}">
        <p14:creationId xmlns:p14="http://schemas.microsoft.com/office/powerpoint/2010/main" val="2502238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09598" y="2700868"/>
            <a:ext cx="6347715" cy="1826581"/>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09598" y="4527448"/>
            <a:ext cx="6347715"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1101190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609600"/>
            <a:ext cx="6347714" cy="1320800"/>
          </a:xfrm>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09600" y="2160589"/>
            <a:ext cx="3088109" cy="3880772"/>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3869204" y="2160590"/>
            <a:ext cx="3088110" cy="388077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259472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3" cy="1320800"/>
          </a:xfrm>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609599"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609599"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3866640" y="2160983"/>
            <a:ext cx="309067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3866640" y="2737246"/>
            <a:ext cx="3090672" cy="330411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9140924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599" y="609600"/>
            <a:ext cx="6347714" cy="132080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6494926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8112510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1498604"/>
            <a:ext cx="2790182" cy="1278466"/>
          </a:xfrm>
        </p:spPr>
        <p:txBody>
          <a:bodyPr anchor="b">
            <a:normAutofit/>
          </a:bodyPr>
          <a:lstStyle>
            <a:lvl1pPr>
              <a:defRPr sz="2000"/>
            </a:lvl1pPr>
          </a:lstStyle>
          <a:p>
            <a:r>
              <a:rPr lang="en-US" smtClean="0"/>
              <a:t>Click to edit Master title style</a:t>
            </a:r>
            <a:endParaRPr lang="en-US" dirty="0"/>
          </a:p>
        </p:txBody>
      </p:sp>
      <p:sp>
        <p:nvSpPr>
          <p:cNvPr id="3" name="Content Placeholder 2"/>
          <p:cNvSpPr>
            <a:spLocks noGrp="1"/>
          </p:cNvSpPr>
          <p:nvPr>
            <p:ph idx="1"/>
          </p:nvPr>
        </p:nvSpPr>
        <p:spPr>
          <a:xfrm>
            <a:off x="3571275" y="514925"/>
            <a:ext cx="3386037" cy="5526437"/>
          </a:xfrm>
        </p:spPr>
        <p:txBody>
          <a:bodyP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09599" y="2777069"/>
            <a:ext cx="2790182" cy="2584449"/>
          </a:xfrm>
        </p:spPr>
        <p:txBody>
          <a:bodyPr>
            <a:normAutofit/>
          </a:bodyPr>
          <a:lstStyle>
            <a:lvl1pPr marL="0" indent="0">
              <a:buNone/>
              <a:defRPr sz="14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smtClean="0"/>
              <a:t>Edit Master text styles</a:t>
            </a:r>
          </a:p>
        </p:txBody>
      </p:sp>
      <p:sp>
        <p:nvSpPr>
          <p:cNvPr id="5" name="Date Placeholder 4"/>
          <p:cNvSpPr>
            <a:spLocks noGrp="1"/>
          </p:cNvSpPr>
          <p:nvPr>
            <p:ph type="dt" sz="half" idx="10"/>
          </p:nvPr>
        </p:nvSpPr>
        <p:spPr/>
        <p:txBody>
          <a:bodyPr/>
          <a:lstStyle/>
          <a:p>
            <a:fld id="{70DDF080-5E8C-48AD-84E5-6C08B304C14E}" type="datetimeFigureOut">
              <a:rPr lang="en-US" dirty="0"/>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7333891-D5E7-4C7B-BF1D-E855E53CB5A8}" type="slidenum">
              <a:rPr lang="en-US" dirty="0"/>
              <a:t>‹#›</a:t>
            </a:fld>
            <a:endParaRPr lang="en-US" dirty="0"/>
          </a:p>
        </p:txBody>
      </p:sp>
    </p:spTree>
    <p:extLst>
      <p:ext uri="{BB962C8B-B14F-4D97-AF65-F5344CB8AC3E}">
        <p14:creationId xmlns:p14="http://schemas.microsoft.com/office/powerpoint/2010/main" val="7714467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599" y="4800600"/>
            <a:ext cx="6347714"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09599" y="609600"/>
            <a:ext cx="6347714"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609599" y="5367338"/>
            <a:ext cx="6347714"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2/22/2022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37282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17" name="Group 16"/>
          <p:cNvGrpSpPr/>
          <p:nvPr/>
        </p:nvGrpSpPr>
        <p:grpSpPr>
          <a:xfrm>
            <a:off x="-8467" y="-8468"/>
            <a:ext cx="9169805" cy="6874935"/>
            <a:chOff x="-8467" y="-8468"/>
            <a:chExt cx="9169805" cy="6874935"/>
          </a:xfrm>
        </p:grpSpPr>
        <p:sp>
          <p:nvSpPr>
            <p:cNvPr id="7" name="Freeform 6"/>
            <p:cNvSpPr/>
            <p:nvPr/>
          </p:nvSpPr>
          <p:spPr>
            <a:xfrm>
              <a:off x="-8467" y="4013200"/>
              <a:ext cx="457200" cy="2853267"/>
            </a:xfrm>
            <a:custGeom>
              <a:avLst/>
              <a:gdLst/>
              <a:ahLst/>
              <a:cxnLst/>
              <a:rect l="l" t="t" r="r" b="b"/>
              <a:pathLst>
                <a:path w="457200" h="2853267">
                  <a:moveTo>
                    <a:pt x="0" y="0"/>
                  </a:moveTo>
                  <a:lnTo>
                    <a:pt x="457200" y="2853267"/>
                  </a:lnTo>
                  <a:lnTo>
                    <a:pt x="0" y="2844800"/>
                  </a:lnTo>
                  <a:cubicBezTo>
                    <a:pt x="2822" y="1905000"/>
                    <a:pt x="5645" y="965200"/>
                    <a:pt x="0" y="0"/>
                  </a:cubicBezTo>
                  <a:close/>
                </a:path>
              </a:pathLst>
            </a:cu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cxnSp>
          <p:nvCxnSpPr>
            <p:cNvPr id="8" name="Straight Connector 7"/>
            <p:cNvCxnSpPr/>
            <p:nvPr/>
          </p:nvCxnSpPr>
          <p:spPr>
            <a:xfrm flipV="1">
              <a:off x="5130830" y="4175605"/>
              <a:ext cx="4022475" cy="2682396"/>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7042707"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sp>
          <p:nvSpPr>
            <p:cNvPr id="10" name="Freeform 9"/>
            <p:cNvSpPr/>
            <p:nvPr/>
          </p:nvSpPr>
          <p:spPr>
            <a:xfrm>
              <a:off x="6891896" y="1"/>
              <a:ext cx="2269442" cy="6866466"/>
            </a:xfrm>
            <a:custGeom>
              <a:avLst/>
              <a:gdLst/>
              <a:ahLst/>
              <a:cxnLst/>
              <a:rect l="l" t="t" r="r" b="b"/>
              <a:pathLst>
                <a:path w="2269442" h="6866466">
                  <a:moveTo>
                    <a:pt x="2023534" y="0"/>
                  </a:moveTo>
                  <a:lnTo>
                    <a:pt x="0" y="6858000"/>
                  </a:lnTo>
                  <a:lnTo>
                    <a:pt x="2269067" y="6866466"/>
                  </a:lnTo>
                  <a:cubicBezTo>
                    <a:pt x="2271889" y="4580466"/>
                    <a:pt x="2257778" y="2294466"/>
                    <a:pt x="2260600" y="8466"/>
                  </a:cubicBezTo>
                  <a:lnTo>
                    <a:pt x="2023534"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1" name="Freeform 10"/>
            <p:cNvSpPr/>
            <p:nvPr/>
          </p:nvSpPr>
          <p:spPr>
            <a:xfrm>
              <a:off x="7205158" y="-8467"/>
              <a:ext cx="1948147" cy="6866467"/>
            </a:xfrm>
            <a:custGeom>
              <a:avLst/>
              <a:gdLst/>
              <a:ahLst/>
              <a:cxnLst/>
              <a:rect l="l" t="t" r="r" b="b"/>
              <a:pathLst>
                <a:path w="1948147" h="6866467">
                  <a:moveTo>
                    <a:pt x="0" y="0"/>
                  </a:moveTo>
                  <a:lnTo>
                    <a:pt x="1202267" y="6866467"/>
                  </a:lnTo>
                  <a:lnTo>
                    <a:pt x="1947333" y="6866467"/>
                  </a:lnTo>
                  <a:cubicBezTo>
                    <a:pt x="1944511" y="4577645"/>
                    <a:pt x="1950155" y="2288822"/>
                    <a:pt x="1947333" y="0"/>
                  </a:cubicBez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2" name="Freeform 11"/>
            <p:cNvSpPr/>
            <p:nvPr/>
          </p:nvSpPr>
          <p:spPr>
            <a:xfrm>
              <a:off x="6637896" y="3920066"/>
              <a:ext cx="2513565" cy="2937933"/>
            </a:xfrm>
            <a:custGeom>
              <a:avLst/>
              <a:gdLst/>
              <a:ahLst/>
              <a:cxnLst/>
              <a:rect l="l" t="t" r="r" b="b"/>
              <a:pathLst>
                <a:path w="3259667" h="3810000">
                  <a:moveTo>
                    <a:pt x="0" y="3810000"/>
                  </a:moveTo>
                  <a:lnTo>
                    <a:pt x="3251200" y="0"/>
                  </a:lnTo>
                  <a:cubicBezTo>
                    <a:pt x="3254022" y="1270000"/>
                    <a:pt x="3256845" y="2540000"/>
                    <a:pt x="3259667" y="3810000"/>
                  </a:cubicBezTo>
                  <a:lnTo>
                    <a:pt x="0" y="3810000"/>
                  </a:lnTo>
                  <a:close/>
                </a:path>
              </a:pathLst>
            </a:cu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13" name="Freeform 12"/>
            <p:cNvSpPr/>
            <p:nvPr/>
          </p:nvSpPr>
          <p:spPr>
            <a:xfrm>
              <a:off x="7010429" y="-8467"/>
              <a:ext cx="2142876" cy="6866467"/>
            </a:xfrm>
            <a:custGeom>
              <a:avLst/>
              <a:gdLst/>
              <a:ahLst/>
              <a:cxnLst/>
              <a:rect l="l" t="t" r="r" b="b"/>
              <a:pathLst>
                <a:path w="2853267" h="6866467">
                  <a:moveTo>
                    <a:pt x="0" y="0"/>
                  </a:moveTo>
                  <a:lnTo>
                    <a:pt x="2472267" y="6866467"/>
                  </a:lnTo>
                  <a:lnTo>
                    <a:pt x="2853267" y="6858000"/>
                  </a:lnTo>
                  <a:lnTo>
                    <a:pt x="2853267" y="0"/>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4" name="Freeform 13"/>
            <p:cNvSpPr/>
            <p:nvPr/>
          </p:nvSpPr>
          <p:spPr>
            <a:xfrm>
              <a:off x="8295776" y="-8467"/>
              <a:ext cx="857530" cy="6866467"/>
            </a:xfrm>
            <a:custGeom>
              <a:avLst/>
              <a:gdLst/>
              <a:ahLst/>
              <a:cxnLst/>
              <a:rect l="l" t="t" r="r" b="b"/>
              <a:pathLst>
                <a:path w="1286933" h="6866467">
                  <a:moveTo>
                    <a:pt x="1016000" y="0"/>
                  </a:moveTo>
                  <a:lnTo>
                    <a:pt x="0" y="6866467"/>
                  </a:lnTo>
                  <a:lnTo>
                    <a:pt x="1286933" y="6866467"/>
                  </a:lnTo>
                  <a:cubicBezTo>
                    <a:pt x="1284111" y="4577645"/>
                    <a:pt x="1281288" y="2288822"/>
                    <a:pt x="1278466" y="0"/>
                  </a:cubicBezTo>
                  <a:lnTo>
                    <a:pt x="1016000"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5" name="Freeform 14"/>
            <p:cNvSpPr/>
            <p:nvPr/>
          </p:nvSpPr>
          <p:spPr>
            <a:xfrm>
              <a:off x="8077231" y="-8468"/>
              <a:ext cx="1066770" cy="6866467"/>
            </a:xfrm>
            <a:custGeom>
              <a:avLst/>
              <a:gdLst/>
              <a:ahLst/>
              <a:cxnLst/>
              <a:rect l="l" t="t" r="r" b="b"/>
              <a:pathLst>
                <a:path w="1270244" h="6866467">
                  <a:moveTo>
                    <a:pt x="0" y="0"/>
                  </a:moveTo>
                  <a:lnTo>
                    <a:pt x="1117600" y="6866467"/>
                  </a:lnTo>
                  <a:lnTo>
                    <a:pt x="1270000" y="6866467"/>
                  </a:lnTo>
                  <a:cubicBezTo>
                    <a:pt x="1272822" y="4574822"/>
                    <a:pt x="1250245" y="2291645"/>
                    <a:pt x="1253067" y="0"/>
                  </a:cubicBez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16" name="Freeform 15"/>
            <p:cNvSpPr/>
            <p:nvPr/>
          </p:nvSpPr>
          <p:spPr>
            <a:xfrm>
              <a:off x="8060297" y="4893733"/>
              <a:ext cx="1094086" cy="1964267"/>
            </a:xfrm>
            <a:custGeom>
              <a:avLst/>
              <a:gdLst/>
              <a:ahLst/>
              <a:cxnLst/>
              <a:rect l="l" t="t" r="r" b="b"/>
              <a:pathLst>
                <a:path w="1820333" h="3268133">
                  <a:moveTo>
                    <a:pt x="0" y="3268133"/>
                  </a:moveTo>
                  <a:lnTo>
                    <a:pt x="1811866" y="0"/>
                  </a:lnTo>
                  <a:cubicBezTo>
                    <a:pt x="1814688" y="1086555"/>
                    <a:pt x="1817511" y="2173111"/>
                    <a:pt x="1820333" y="3259666"/>
                  </a:cubicBezTo>
                  <a:lnTo>
                    <a:pt x="0" y="3268133"/>
                  </a:lnTo>
                  <a:close/>
                </a:path>
              </a:pathLst>
            </a:cu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09599" y="609600"/>
            <a:ext cx="6347713" cy="132080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09599" y="2160590"/>
            <a:ext cx="6347714" cy="3880773"/>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5405258" y="6041363"/>
            <a:ext cx="684132"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2/22/2022</a:t>
            </a:fld>
            <a:endParaRPr lang="en-US" dirty="0"/>
          </a:p>
        </p:txBody>
      </p:sp>
      <p:sp>
        <p:nvSpPr>
          <p:cNvPr id="5" name="Footer Placeholder 4"/>
          <p:cNvSpPr>
            <a:spLocks noGrp="1"/>
          </p:cNvSpPr>
          <p:nvPr>
            <p:ph type="ftr" sz="quarter" idx="3"/>
          </p:nvPr>
        </p:nvSpPr>
        <p:spPr>
          <a:xfrm>
            <a:off x="609599" y="6041363"/>
            <a:ext cx="4622973"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444676" y="6041363"/>
            <a:ext cx="512638"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a:t>
            </a:fld>
            <a:endParaRPr lang="en-US" dirty="0"/>
          </a:p>
        </p:txBody>
      </p:sp>
    </p:spTree>
    <p:extLst>
      <p:ext uri="{BB962C8B-B14F-4D97-AF65-F5344CB8AC3E}">
        <p14:creationId xmlns:p14="http://schemas.microsoft.com/office/powerpoint/2010/main" val="1511099505"/>
      </p:ext>
    </p:extLst>
  </p:cSld>
  <p:clrMap bg1="lt1" tx1="dk1" bg2="lt2" tx2="dk2" accent1="accent1" accent2="accent2" accent3="accent3" accent4="accent4" accent5="accent5" accent6="accent6" hlink="hlink" folHlink="folHlink"/>
  <p:sldLayoutIdLst>
    <p:sldLayoutId id="2147486711" r:id="rId1"/>
    <p:sldLayoutId id="2147486712" r:id="rId2"/>
    <p:sldLayoutId id="2147486713" r:id="rId3"/>
    <p:sldLayoutId id="2147486714" r:id="rId4"/>
    <p:sldLayoutId id="2147486715" r:id="rId5"/>
    <p:sldLayoutId id="2147486716" r:id="rId6"/>
    <p:sldLayoutId id="2147486717" r:id="rId7"/>
    <p:sldLayoutId id="2147486718" r:id="rId8"/>
    <p:sldLayoutId id="2147486719" r:id="rId9"/>
    <p:sldLayoutId id="2147486720" r:id="rId10"/>
    <p:sldLayoutId id="2147486721" r:id="rId11"/>
    <p:sldLayoutId id="2147486722" r:id="rId12"/>
    <p:sldLayoutId id="2147486723" r:id="rId13"/>
    <p:sldLayoutId id="2147486724" r:id="rId14"/>
    <p:sldLayoutId id="2147486725" r:id="rId15"/>
    <p:sldLayoutId id="2147486726" r:id="rId16"/>
    <p:sldLayoutId id="2147486708" r:id="rId17"/>
    <p:sldLayoutId id="2147486691" r:id="rId18"/>
    <p:sldLayoutId id="2147486692" r:id="rId19"/>
    <p:sldLayoutId id="2147486709" r:id="rId20"/>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hyperlink" Target="mailto:MLarge@setfords.co.uk" TargetMode="External"/><Relationship Id="rId2" Type="http://schemas.openxmlformats.org/officeDocument/2006/relationships/image" Target="../media/image2.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99592" y="3105835"/>
            <a:ext cx="5958408" cy="2185214"/>
          </a:xfrm>
          <a:prstGeom prst="rect">
            <a:avLst/>
          </a:prstGeom>
        </p:spPr>
        <p:txBody>
          <a:bodyPr wrap="square">
            <a:spAutoFit/>
          </a:bodyPr>
          <a:lstStyle/>
          <a:p>
            <a:pPr>
              <a:defRPr/>
            </a:pPr>
            <a:r>
              <a:rPr lang="en-GB" sz="3200" dirty="0" smtClean="0">
                <a:solidFill>
                  <a:schemeClr val="accent1"/>
                </a:solidFill>
              </a:rPr>
              <a:t>Commercial </a:t>
            </a:r>
            <a:r>
              <a:rPr lang="en-GB" sz="3200" dirty="0">
                <a:solidFill>
                  <a:schemeClr val="accent1"/>
                </a:solidFill>
              </a:rPr>
              <a:t>Rent (Coronavirus) Bill </a:t>
            </a:r>
            <a:r>
              <a:rPr lang="en-GB" sz="3200" dirty="0" smtClean="0">
                <a:solidFill>
                  <a:schemeClr val="accent1"/>
                </a:solidFill>
              </a:rPr>
              <a:t>2021 and </a:t>
            </a:r>
            <a:r>
              <a:rPr lang="en-GB" sz="3200" dirty="0">
                <a:solidFill>
                  <a:schemeClr val="accent1"/>
                </a:solidFill>
              </a:rPr>
              <a:t>Code of </a:t>
            </a:r>
            <a:r>
              <a:rPr lang="en-GB" sz="3200" dirty="0" smtClean="0">
                <a:solidFill>
                  <a:schemeClr val="accent1"/>
                </a:solidFill>
              </a:rPr>
              <a:t>Practice</a:t>
            </a:r>
          </a:p>
          <a:p>
            <a:pPr>
              <a:defRPr/>
            </a:pPr>
            <a:r>
              <a:rPr lang="en-GB" sz="2400" dirty="0" smtClean="0">
                <a:solidFill>
                  <a:srgbClr val="FF0000"/>
                </a:solidFill>
              </a:rPr>
              <a:t>RENT DEBT WEBINAR FOR </a:t>
            </a:r>
          </a:p>
          <a:p>
            <a:pPr>
              <a:defRPr/>
            </a:pPr>
            <a:r>
              <a:rPr lang="en-GB" sz="2400" dirty="0" smtClean="0">
                <a:solidFill>
                  <a:srgbClr val="FF0000"/>
                </a:solidFill>
              </a:rPr>
              <a:t>GUARDIANS OF THE ARCHES </a:t>
            </a:r>
          </a:p>
          <a:p>
            <a:pPr>
              <a:defRPr/>
            </a:pPr>
            <a:r>
              <a:rPr lang="en-GB" sz="2400" dirty="0" smtClean="0">
                <a:solidFill>
                  <a:srgbClr val="FF0000"/>
                </a:solidFill>
              </a:rPr>
              <a:t>23 FEBRUARY 2022</a:t>
            </a:r>
            <a:endParaRPr lang="en-GB" sz="2400" dirty="0">
              <a:solidFill>
                <a:srgbClr val="FF0000"/>
              </a:solidFill>
            </a:endParaRPr>
          </a:p>
        </p:txBody>
      </p:sp>
    </p:spTree>
    <p:extLst>
      <p:ext uri="{BB962C8B-B14F-4D97-AF65-F5344CB8AC3E}">
        <p14:creationId xmlns:p14="http://schemas.microsoft.com/office/powerpoint/2010/main" val="39075409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G</a:t>
            </a:r>
            <a:r>
              <a:rPr lang="en-GB" sz="2800" dirty="0" smtClean="0"/>
              <a:t>overnment actions before</a:t>
            </a:r>
            <a:br>
              <a:rPr lang="en-GB" sz="2800" dirty="0" smtClean="0"/>
            </a:br>
            <a:r>
              <a:rPr lang="en-GB" sz="2800" dirty="0" smtClean="0"/>
              <a:t>November </a:t>
            </a:r>
            <a:r>
              <a:rPr lang="en-GB" sz="2800" dirty="0"/>
              <a:t>2021</a:t>
            </a:r>
          </a:p>
        </p:txBody>
      </p:sp>
      <p:sp>
        <p:nvSpPr>
          <p:cNvPr id="3" name="Content Placeholder 2"/>
          <p:cNvSpPr>
            <a:spLocks noGrp="1"/>
          </p:cNvSpPr>
          <p:nvPr>
            <p:ph idx="1"/>
          </p:nvPr>
        </p:nvSpPr>
        <p:spPr/>
        <p:txBody>
          <a:bodyPr>
            <a:normAutofit/>
          </a:bodyPr>
          <a:lstStyle/>
          <a:p>
            <a:r>
              <a:rPr lang="en-GB" sz="1200" dirty="0"/>
              <a:t>Various regulations </a:t>
            </a:r>
            <a:r>
              <a:rPr lang="en-GB" sz="1200" dirty="0" smtClean="0"/>
              <a:t>requiring businesses </a:t>
            </a:r>
            <a:r>
              <a:rPr lang="en-GB" sz="1200" dirty="0"/>
              <a:t>to close or imposing </a:t>
            </a:r>
            <a:r>
              <a:rPr lang="en-GB" sz="1200" dirty="0" smtClean="0"/>
              <a:t>restrictions</a:t>
            </a:r>
            <a:endParaRPr lang="en-GB" sz="1200" dirty="0"/>
          </a:p>
          <a:p>
            <a:r>
              <a:rPr lang="en-GB" sz="1200" dirty="0"/>
              <a:t>Restrictions on landlord’s </a:t>
            </a:r>
            <a:r>
              <a:rPr lang="en-GB" sz="1200" dirty="0" smtClean="0"/>
              <a:t>enforcement:</a:t>
            </a:r>
            <a:endParaRPr lang="en-GB" sz="1200" dirty="0"/>
          </a:p>
          <a:p>
            <a:pPr marL="576263" lvl="1" indent="-347663">
              <a:buSzPct val="50000"/>
              <a:buFont typeface="Calibri" panose="020F0502020204030204" pitchFamily="34" charset="0"/>
              <a:buChar char="•"/>
            </a:pPr>
            <a:r>
              <a:rPr lang="en-GB" sz="1200" dirty="0" smtClean="0"/>
              <a:t>Section </a:t>
            </a:r>
            <a:r>
              <a:rPr lang="en-GB" sz="1200" dirty="0"/>
              <a:t>82 Coronavirus Act 2020 – moratorium on forfeiture for commercial rent debts until 25 March </a:t>
            </a:r>
            <a:r>
              <a:rPr lang="en-GB" sz="1200" dirty="0" smtClean="0"/>
              <a:t>2021</a:t>
            </a:r>
            <a:endParaRPr lang="en-GB" sz="1200" dirty="0"/>
          </a:p>
          <a:p>
            <a:pPr marL="576263" lvl="1" indent="-347663">
              <a:buSzPct val="50000"/>
              <a:buFont typeface="Calibri" panose="020F0502020204030204" pitchFamily="34" charset="0"/>
              <a:buChar char="•"/>
            </a:pPr>
            <a:r>
              <a:rPr lang="en-GB" sz="1200" dirty="0" smtClean="0"/>
              <a:t>Restrictions </a:t>
            </a:r>
            <a:r>
              <a:rPr lang="en-GB" sz="1200" dirty="0"/>
              <a:t>on use of Commercial Rent Arrears Recovery (CRAR) through the increase in the amount of unpaid rent that must be owing before it can be used (from 24 June 2021, 544 days’ rent</a:t>
            </a:r>
            <a:r>
              <a:rPr lang="en-GB" sz="1200" dirty="0" smtClean="0"/>
              <a:t>)</a:t>
            </a:r>
            <a:endParaRPr lang="en-GB" sz="1200" dirty="0"/>
          </a:p>
          <a:p>
            <a:pPr marL="576263" lvl="1" indent="-347663">
              <a:buSzPct val="50000"/>
              <a:buFont typeface="Calibri" panose="020F0502020204030204" pitchFamily="34" charset="0"/>
              <a:buChar char="•"/>
            </a:pPr>
            <a:r>
              <a:rPr lang="en-GB" sz="1200" dirty="0" smtClean="0"/>
              <a:t>Winding </a:t>
            </a:r>
            <a:r>
              <a:rPr lang="en-GB" sz="1200" dirty="0"/>
              <a:t>up petitions cannot be brought in respect of a commercial rent debt until the end of March 2022 unless the creditor can prove that the non-payment of the debt is not related to the </a:t>
            </a:r>
            <a:r>
              <a:rPr lang="en-GB" sz="1200" dirty="0" smtClean="0"/>
              <a:t>pandemic</a:t>
            </a:r>
            <a:endParaRPr lang="en-GB" sz="1200" dirty="0"/>
          </a:p>
          <a:p>
            <a:r>
              <a:rPr lang="en-GB" sz="1200" dirty="0"/>
              <a:t>M</a:t>
            </a:r>
            <a:r>
              <a:rPr lang="en-GB" sz="1200" dirty="0" smtClean="0"/>
              <a:t>easures </a:t>
            </a:r>
            <a:r>
              <a:rPr lang="en-GB" sz="1200" dirty="0"/>
              <a:t>to support businesses – e.g. loan schemes, business rates relief </a:t>
            </a:r>
            <a:r>
              <a:rPr lang="en-GB" sz="1200" dirty="0" err="1" smtClean="0"/>
              <a:t>etc</a:t>
            </a:r>
            <a:endParaRPr lang="en-GB" sz="1200" dirty="0"/>
          </a:p>
          <a:p>
            <a:r>
              <a:rPr lang="en-GB" sz="1200" dirty="0" smtClean="0"/>
              <a:t>Voluntary Code </a:t>
            </a:r>
            <a:r>
              <a:rPr lang="en-GB" sz="1200" dirty="0"/>
              <a:t>of Practice for commercial property relationships during the COVID-19 pandemic launched in June </a:t>
            </a:r>
            <a:r>
              <a:rPr lang="en-GB" sz="1200" dirty="0" smtClean="0"/>
              <a:t>2020</a:t>
            </a:r>
            <a:endParaRPr lang="en-GB" sz="1200" dirty="0"/>
          </a:p>
          <a:p>
            <a:pPr>
              <a:buNone/>
            </a:pPr>
            <a:endParaRPr lang="en-GB" dirty="0"/>
          </a:p>
        </p:txBody>
      </p:sp>
    </p:spTree>
    <p:extLst>
      <p:ext uri="{BB962C8B-B14F-4D97-AF65-F5344CB8AC3E}">
        <p14:creationId xmlns:p14="http://schemas.microsoft.com/office/powerpoint/2010/main" val="52892750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800" dirty="0"/>
              <a:t>Commercial Rent </a:t>
            </a:r>
            <a:r>
              <a:rPr lang="en-GB" sz="2800" dirty="0" smtClean="0"/>
              <a:t/>
            </a:r>
            <a:br>
              <a:rPr lang="en-GB" sz="2800" dirty="0" smtClean="0"/>
            </a:br>
            <a:r>
              <a:rPr lang="en-GB" sz="2800" dirty="0" smtClean="0"/>
              <a:t>(</a:t>
            </a:r>
            <a:r>
              <a:rPr lang="en-GB" sz="2800" dirty="0"/>
              <a:t>Coronavirus) </a:t>
            </a:r>
            <a:r>
              <a:rPr lang="en-GB" sz="2800" dirty="0" smtClean="0"/>
              <a:t>Bill 2021</a:t>
            </a:r>
            <a:endParaRPr lang="en-GB" sz="2800" dirty="0"/>
          </a:p>
        </p:txBody>
      </p:sp>
      <p:sp>
        <p:nvSpPr>
          <p:cNvPr id="3" name="Content Placeholder 2"/>
          <p:cNvSpPr>
            <a:spLocks noGrp="1"/>
          </p:cNvSpPr>
          <p:nvPr>
            <p:ph idx="1"/>
          </p:nvPr>
        </p:nvSpPr>
        <p:spPr>
          <a:xfrm>
            <a:off x="228600" y="1844824"/>
            <a:ext cx="6728712" cy="4032448"/>
          </a:xfrm>
        </p:spPr>
        <p:txBody>
          <a:bodyPr>
            <a:normAutofit/>
          </a:bodyPr>
          <a:lstStyle/>
          <a:p>
            <a:pPr marL="0" indent="0">
              <a:buNone/>
            </a:pPr>
            <a:endParaRPr lang="en-GB" sz="1600" dirty="0"/>
          </a:p>
          <a:p>
            <a:r>
              <a:rPr lang="en-GB" sz="1200" dirty="0" smtClean="0"/>
              <a:t>Bill expected </a:t>
            </a:r>
            <a:r>
              <a:rPr lang="en-GB" sz="1200" dirty="0"/>
              <a:t>to come into force in </a:t>
            </a:r>
            <a:r>
              <a:rPr lang="en-GB" sz="1200" dirty="0">
                <a:solidFill>
                  <a:srgbClr val="FF0000"/>
                </a:solidFill>
              </a:rPr>
              <a:t>March </a:t>
            </a:r>
            <a:r>
              <a:rPr lang="en-GB" sz="1200" dirty="0" smtClean="0">
                <a:solidFill>
                  <a:srgbClr val="FF0000"/>
                </a:solidFill>
              </a:rPr>
              <a:t>2022</a:t>
            </a:r>
            <a:endParaRPr lang="en-GB" sz="1200" dirty="0"/>
          </a:p>
          <a:p>
            <a:r>
              <a:rPr lang="en-GB" sz="1200" dirty="0" smtClean="0"/>
              <a:t>L</a:t>
            </a:r>
            <a:r>
              <a:rPr lang="en-GB" sz="1200" dirty="0" smtClean="0"/>
              <a:t>andlords </a:t>
            </a:r>
            <a:r>
              <a:rPr lang="en-GB" sz="1200" dirty="0"/>
              <a:t>and </a:t>
            </a:r>
            <a:r>
              <a:rPr lang="en-GB" sz="1200" dirty="0" smtClean="0"/>
              <a:t>tenants </a:t>
            </a:r>
            <a:r>
              <a:rPr lang="en-GB" sz="1200" dirty="0"/>
              <a:t>who are unable to reach agreement over COVID-19 rent arrears, </a:t>
            </a:r>
            <a:r>
              <a:rPr lang="en-GB" sz="1200" dirty="0" smtClean="0"/>
              <a:t>can</a:t>
            </a:r>
            <a:r>
              <a:rPr lang="en-GB" sz="1200" dirty="0" smtClean="0"/>
              <a:t> </a:t>
            </a:r>
            <a:r>
              <a:rPr lang="en-GB" sz="1200" dirty="0"/>
              <a:t>refer the matter to </a:t>
            </a:r>
            <a:r>
              <a:rPr lang="en-GB" sz="1200" dirty="0">
                <a:solidFill>
                  <a:srgbClr val="FF0000"/>
                </a:solidFill>
              </a:rPr>
              <a:t>an arbitrator for binding determination </a:t>
            </a:r>
            <a:r>
              <a:rPr lang="en-GB" sz="1200" dirty="0"/>
              <a:t>as to whether relief should be </a:t>
            </a:r>
            <a:r>
              <a:rPr lang="en-GB" sz="1200" dirty="0" smtClean="0"/>
              <a:t>granted </a:t>
            </a:r>
          </a:p>
          <a:p>
            <a:r>
              <a:rPr lang="en-GB" sz="1200" dirty="0" smtClean="0"/>
              <a:t>Rent </a:t>
            </a:r>
            <a:r>
              <a:rPr lang="en-GB" sz="1200" dirty="0"/>
              <a:t>is widely defined but not all rent debts fall within the scheme – only </a:t>
            </a:r>
            <a:r>
              <a:rPr lang="en-GB" sz="1200" dirty="0">
                <a:solidFill>
                  <a:srgbClr val="FF0000"/>
                </a:solidFill>
              </a:rPr>
              <a:t>protected rent </a:t>
            </a:r>
            <a:r>
              <a:rPr lang="en-GB" sz="1200" dirty="0" smtClean="0">
                <a:solidFill>
                  <a:srgbClr val="FF0000"/>
                </a:solidFill>
              </a:rPr>
              <a:t>debts</a:t>
            </a:r>
            <a:endParaRPr lang="en-GB" sz="1200" dirty="0"/>
          </a:p>
          <a:p>
            <a:r>
              <a:rPr lang="en-GB" sz="1200" dirty="0" smtClean="0"/>
              <a:t>To </a:t>
            </a:r>
            <a:r>
              <a:rPr lang="en-GB" sz="1200" dirty="0" smtClean="0"/>
              <a:t>qualify, </a:t>
            </a:r>
            <a:r>
              <a:rPr lang="en-GB" sz="1200" dirty="0" smtClean="0"/>
              <a:t>the </a:t>
            </a:r>
            <a:r>
              <a:rPr lang="en-GB" sz="1200" dirty="0"/>
              <a:t>whole or part of the business at the premises and/or the premises must have been subject to an obligation to close under the coronavirus regulations. </a:t>
            </a:r>
            <a:r>
              <a:rPr lang="en-GB" sz="1200" dirty="0"/>
              <a:t>T</a:t>
            </a:r>
            <a:r>
              <a:rPr lang="en-GB" sz="1200" dirty="0" smtClean="0"/>
              <a:t>enancy </a:t>
            </a:r>
            <a:r>
              <a:rPr lang="en-GB" sz="1200" dirty="0"/>
              <a:t>must be one to which Part II of the Landlord and Tenant Act 1954 </a:t>
            </a:r>
            <a:r>
              <a:rPr lang="en-GB" sz="1200" dirty="0" smtClean="0"/>
              <a:t>applies</a:t>
            </a:r>
            <a:endParaRPr lang="en-GB" sz="1200" dirty="0"/>
          </a:p>
          <a:p>
            <a:r>
              <a:rPr lang="en-GB" sz="1200" dirty="0" smtClean="0"/>
              <a:t>Either </a:t>
            </a:r>
            <a:r>
              <a:rPr lang="en-GB" sz="1200" dirty="0"/>
              <a:t>landlord or tenant can refer a protected rent debt to an </a:t>
            </a:r>
            <a:r>
              <a:rPr lang="en-GB" sz="1200" dirty="0" smtClean="0"/>
              <a:t>arbitrator</a:t>
            </a:r>
          </a:p>
          <a:p>
            <a:r>
              <a:rPr lang="en-GB" sz="1200" dirty="0" smtClean="0">
                <a:solidFill>
                  <a:srgbClr val="FF0000"/>
                </a:solidFill>
              </a:rPr>
              <a:t>Reference </a:t>
            </a:r>
            <a:r>
              <a:rPr lang="en-GB" sz="1200" dirty="0">
                <a:solidFill>
                  <a:srgbClr val="FF0000"/>
                </a:solidFill>
              </a:rPr>
              <a:t>must be made within 6 months of the Bill being </a:t>
            </a:r>
            <a:r>
              <a:rPr lang="en-GB" sz="1200" dirty="0" smtClean="0">
                <a:solidFill>
                  <a:srgbClr val="FF0000"/>
                </a:solidFill>
              </a:rPr>
              <a:t>enacted</a:t>
            </a:r>
            <a:endParaRPr lang="en-GB" sz="1200" dirty="0" smtClean="0"/>
          </a:p>
          <a:p>
            <a:r>
              <a:rPr lang="en-GB" sz="1200" dirty="0" smtClean="0"/>
              <a:t>The </a:t>
            </a:r>
            <a:r>
              <a:rPr lang="en-GB" sz="1200" dirty="0"/>
              <a:t>Bill does not seek to </a:t>
            </a:r>
            <a:r>
              <a:rPr lang="en-GB" sz="1200" dirty="0" smtClean="0"/>
              <a:t>undo </a:t>
            </a:r>
            <a:r>
              <a:rPr lang="en-GB" sz="1200" dirty="0"/>
              <a:t>any existing agreements </a:t>
            </a:r>
            <a:r>
              <a:rPr lang="en-GB" sz="1200" dirty="0" smtClean="0"/>
              <a:t>about </a:t>
            </a:r>
            <a:r>
              <a:rPr lang="en-GB" sz="1200" dirty="0"/>
              <a:t>protected rent </a:t>
            </a:r>
            <a:r>
              <a:rPr lang="en-GB" sz="1200" dirty="0" smtClean="0"/>
              <a:t>debts</a:t>
            </a:r>
            <a:endParaRPr lang="en-GB" sz="1200" dirty="0"/>
          </a:p>
        </p:txBody>
      </p:sp>
    </p:spTree>
    <p:extLst>
      <p:ext uri="{BB962C8B-B14F-4D97-AF65-F5344CB8AC3E}">
        <p14:creationId xmlns:p14="http://schemas.microsoft.com/office/powerpoint/2010/main" val="20008748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dirty="0" smtClean="0"/>
              <a:t>Commercial Rent </a:t>
            </a:r>
            <a:br>
              <a:rPr lang="en-GB" sz="2800" dirty="0" smtClean="0"/>
            </a:br>
            <a:r>
              <a:rPr lang="en-GB" sz="2800" dirty="0" smtClean="0"/>
              <a:t>(Coronavirus) Bill 2021:</a:t>
            </a:r>
            <a:br>
              <a:rPr lang="en-GB" sz="2800" dirty="0" smtClean="0"/>
            </a:br>
            <a:r>
              <a:rPr lang="en-GB" sz="2800" dirty="0" smtClean="0"/>
              <a:t>Principles of Arbitration</a:t>
            </a:r>
            <a:endParaRPr lang="en-GB" sz="2800" dirty="0"/>
          </a:p>
        </p:txBody>
      </p:sp>
      <p:sp>
        <p:nvSpPr>
          <p:cNvPr id="3" name="Content Placeholder 2"/>
          <p:cNvSpPr>
            <a:spLocks noGrp="1"/>
          </p:cNvSpPr>
          <p:nvPr>
            <p:ph idx="1"/>
          </p:nvPr>
        </p:nvSpPr>
        <p:spPr/>
        <p:txBody>
          <a:bodyPr>
            <a:normAutofit/>
          </a:bodyPr>
          <a:lstStyle/>
          <a:p>
            <a:r>
              <a:rPr lang="en-GB" sz="1200" dirty="0"/>
              <a:t>The </a:t>
            </a:r>
            <a:r>
              <a:rPr lang="en-GB" sz="1200" dirty="0">
                <a:solidFill>
                  <a:srgbClr val="FF0000"/>
                </a:solidFill>
              </a:rPr>
              <a:t>key principles </a:t>
            </a:r>
            <a:r>
              <a:rPr lang="en-GB" sz="1200" dirty="0"/>
              <a:t>of the arbitration process are:</a:t>
            </a:r>
          </a:p>
          <a:p>
            <a:pPr lvl="1"/>
            <a:r>
              <a:rPr lang="en-GB" sz="1200" dirty="0"/>
              <a:t>Any award should be aimed at preserving (or restoring and preserving) the tenant’s business if viable, so far at that is consistent with preserving the landlord’s solvency; and</a:t>
            </a:r>
          </a:p>
          <a:p>
            <a:pPr lvl="1"/>
            <a:r>
              <a:rPr lang="en-GB" sz="1200" dirty="0" smtClean="0"/>
              <a:t>Tenant </a:t>
            </a:r>
            <a:r>
              <a:rPr lang="en-GB" sz="1200" dirty="0"/>
              <a:t>should, so far as is consistent with the first principle, be required to meet its obligations </a:t>
            </a:r>
            <a:r>
              <a:rPr lang="en-GB" sz="1200" dirty="0" smtClean="0"/>
              <a:t>to pay the </a:t>
            </a:r>
            <a:r>
              <a:rPr lang="en-GB" sz="1200" dirty="0"/>
              <a:t>protected rent in full and without </a:t>
            </a:r>
            <a:r>
              <a:rPr lang="en-GB" sz="1200" dirty="0" smtClean="0"/>
              <a:t>delay</a:t>
            </a:r>
            <a:endParaRPr lang="en-GB" sz="1200" dirty="0"/>
          </a:p>
          <a:p>
            <a:r>
              <a:rPr lang="en-GB" sz="1200" dirty="0"/>
              <a:t>Relief that can be granted includes: writing off the whole or </a:t>
            </a:r>
            <a:r>
              <a:rPr lang="en-GB" sz="1200" dirty="0" smtClean="0"/>
              <a:t>part </a:t>
            </a:r>
            <a:r>
              <a:rPr lang="en-GB" sz="1200" dirty="0"/>
              <a:t>of the protected rent debt; allowing time to pay (up to 24 months) and paying instalments; and reducing (including to zero) any interest on the relevant </a:t>
            </a:r>
            <a:r>
              <a:rPr lang="en-GB" sz="1200" dirty="0" smtClean="0"/>
              <a:t>debt</a:t>
            </a:r>
            <a:endParaRPr lang="en-GB" sz="1200" dirty="0"/>
          </a:p>
          <a:p>
            <a:r>
              <a:rPr lang="en-GB" sz="1200" dirty="0" smtClean="0"/>
              <a:t>The </a:t>
            </a:r>
            <a:r>
              <a:rPr lang="en-GB" sz="1200" dirty="0"/>
              <a:t>parties have the opportunity to submit formal </a:t>
            </a:r>
            <a:r>
              <a:rPr lang="en-GB" sz="1200" dirty="0" smtClean="0"/>
              <a:t>proposals to the arbitrator:</a:t>
            </a:r>
          </a:p>
          <a:p>
            <a:pPr lvl="1"/>
            <a:r>
              <a:rPr lang="en-GB" sz="1200" dirty="0"/>
              <a:t>A</a:t>
            </a:r>
            <a:r>
              <a:rPr lang="en-GB" sz="1200" dirty="0" smtClean="0"/>
              <a:t>rbitrator’s </a:t>
            </a:r>
            <a:r>
              <a:rPr lang="en-GB" sz="1200" dirty="0"/>
              <a:t>award will be based on </a:t>
            </a:r>
            <a:r>
              <a:rPr lang="en-GB" sz="1200" dirty="0" smtClean="0"/>
              <a:t>the proposal that is </a:t>
            </a:r>
            <a:r>
              <a:rPr lang="en-GB" sz="1200" dirty="0"/>
              <a:t>most consistent with the key principles </a:t>
            </a:r>
            <a:endParaRPr lang="en-GB" sz="1200" dirty="0" smtClean="0"/>
          </a:p>
          <a:p>
            <a:pPr lvl="1"/>
            <a:r>
              <a:rPr lang="en-GB" sz="1200" dirty="0" smtClean="0"/>
              <a:t>if neither </a:t>
            </a:r>
            <a:r>
              <a:rPr lang="en-GB" sz="1200" dirty="0"/>
              <a:t>are, the arbitrator must make whatever award they consider appropriate applying the key </a:t>
            </a:r>
            <a:r>
              <a:rPr lang="en-GB" sz="1200" dirty="0" smtClean="0"/>
              <a:t>principles</a:t>
            </a:r>
            <a:endParaRPr lang="en-GB" sz="1200" dirty="0"/>
          </a:p>
          <a:p>
            <a:endParaRPr lang="en-GB" dirty="0"/>
          </a:p>
        </p:txBody>
      </p:sp>
    </p:spTree>
    <p:extLst>
      <p:ext uri="{BB962C8B-B14F-4D97-AF65-F5344CB8AC3E}">
        <p14:creationId xmlns:p14="http://schemas.microsoft.com/office/powerpoint/2010/main" val="188801999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Commercial Rent (Coronavirus) Bill </a:t>
            </a:r>
            <a:r>
              <a:rPr lang="en-GB" sz="2400" dirty="0" smtClean="0"/>
              <a:t>2021:</a:t>
            </a:r>
            <a:br>
              <a:rPr lang="en-GB" sz="2400" dirty="0" smtClean="0"/>
            </a:br>
            <a:r>
              <a:rPr lang="en-GB" sz="2400" dirty="0" smtClean="0"/>
              <a:t>limitations </a:t>
            </a:r>
            <a:r>
              <a:rPr lang="en-GB" sz="2400" dirty="0"/>
              <a:t>on </a:t>
            </a:r>
            <a:r>
              <a:rPr lang="en-GB" sz="2400" dirty="0" smtClean="0"/>
              <a:t>landlords legal remedies </a:t>
            </a:r>
            <a:r>
              <a:rPr lang="en-GB" sz="2400" dirty="0"/>
              <a:t>and insolvency arrangements</a:t>
            </a:r>
          </a:p>
        </p:txBody>
      </p:sp>
      <p:sp>
        <p:nvSpPr>
          <p:cNvPr id="3" name="Content Placeholder 2"/>
          <p:cNvSpPr>
            <a:spLocks noGrp="1"/>
          </p:cNvSpPr>
          <p:nvPr>
            <p:ph idx="1"/>
          </p:nvPr>
        </p:nvSpPr>
        <p:spPr>
          <a:xfrm>
            <a:off x="609599" y="2160590"/>
            <a:ext cx="6347714" cy="4508770"/>
          </a:xfrm>
        </p:spPr>
        <p:txBody>
          <a:bodyPr>
            <a:noAutofit/>
          </a:bodyPr>
          <a:lstStyle/>
          <a:p>
            <a:r>
              <a:rPr lang="en-GB" sz="1200" dirty="0"/>
              <a:t>The </a:t>
            </a:r>
            <a:r>
              <a:rPr lang="en-GB" sz="1200" dirty="0">
                <a:solidFill>
                  <a:srgbClr val="FF0000"/>
                </a:solidFill>
              </a:rPr>
              <a:t>moratorium period </a:t>
            </a:r>
            <a:r>
              <a:rPr lang="en-GB" sz="1200" dirty="0" smtClean="0">
                <a:solidFill>
                  <a:srgbClr val="FF0000"/>
                </a:solidFill>
              </a:rPr>
              <a:t>will </a:t>
            </a:r>
            <a:r>
              <a:rPr lang="en-GB" sz="1200" dirty="0" smtClean="0"/>
              <a:t>begin </a:t>
            </a:r>
            <a:r>
              <a:rPr lang="en-GB" sz="1200" dirty="0"/>
              <a:t>on the day the Bill is passed and </a:t>
            </a:r>
            <a:r>
              <a:rPr lang="en-GB" sz="1200" dirty="0" smtClean="0"/>
              <a:t>will end </a:t>
            </a:r>
            <a:r>
              <a:rPr lang="en-GB" sz="1200" dirty="0"/>
              <a:t>on:</a:t>
            </a:r>
          </a:p>
          <a:p>
            <a:pPr marL="576263" lvl="1" indent="-293688">
              <a:buSzPct val="50000"/>
              <a:buFont typeface="Calibri" panose="020F0502020204030204" pitchFamily="34" charset="0"/>
              <a:buChar char="•"/>
            </a:pPr>
            <a:r>
              <a:rPr lang="en-GB" sz="1200" dirty="0"/>
              <a:t>If not referred to arbitration, the end of the period for referral (currently 6 months from </a:t>
            </a:r>
            <a:r>
              <a:rPr lang="en-GB" sz="1200" dirty="0" smtClean="0"/>
              <a:t>day Bill is passed</a:t>
            </a:r>
            <a:r>
              <a:rPr lang="en-GB" sz="1200" dirty="0" smtClean="0"/>
              <a:t>)</a:t>
            </a:r>
            <a:endParaRPr lang="en-GB" sz="1200" dirty="0"/>
          </a:p>
          <a:p>
            <a:pPr marL="576263" lvl="1" indent="-293688">
              <a:buSzPct val="50000"/>
              <a:buFont typeface="Calibri" panose="020F0502020204030204" pitchFamily="34" charset="0"/>
              <a:buChar char="•"/>
            </a:pPr>
            <a:r>
              <a:rPr lang="en-GB" sz="1200" dirty="0"/>
              <a:t>If referred to arbitration, the day on which the arbitration </a:t>
            </a:r>
            <a:r>
              <a:rPr lang="en-GB" sz="1200" dirty="0" smtClean="0"/>
              <a:t>concludes</a:t>
            </a:r>
            <a:endParaRPr lang="en-GB" sz="1200" dirty="0"/>
          </a:p>
          <a:p>
            <a:r>
              <a:rPr lang="en-GB" sz="1200" dirty="0" smtClean="0"/>
              <a:t>During </a:t>
            </a:r>
            <a:r>
              <a:rPr lang="en-GB" sz="1200" dirty="0"/>
              <a:t>the moratorium period landlords c</a:t>
            </a:r>
            <a:r>
              <a:rPr lang="en-GB" sz="1200" dirty="0">
                <a:solidFill>
                  <a:srgbClr val="FF0000"/>
                </a:solidFill>
              </a:rPr>
              <a:t>annot, in respect of protected rent debt, </a:t>
            </a:r>
            <a:r>
              <a:rPr lang="en-GB" sz="1200" dirty="0" smtClean="0">
                <a:solidFill>
                  <a:srgbClr val="FF0000"/>
                </a:solidFill>
              </a:rPr>
              <a:t>use Forfeiture</a:t>
            </a:r>
            <a:r>
              <a:rPr lang="en-GB" sz="1200" dirty="0" smtClean="0">
                <a:solidFill>
                  <a:srgbClr val="FF0000"/>
                </a:solidFill>
              </a:rPr>
              <a:t>, </a:t>
            </a:r>
            <a:r>
              <a:rPr lang="en-GB" sz="1200" dirty="0" smtClean="0">
                <a:solidFill>
                  <a:srgbClr val="FF0000"/>
                </a:solidFill>
              </a:rPr>
              <a:t>CRAR, Debt </a:t>
            </a:r>
            <a:r>
              <a:rPr lang="en-GB" sz="1200" dirty="0">
                <a:solidFill>
                  <a:srgbClr val="FF0000"/>
                </a:solidFill>
              </a:rPr>
              <a:t>claims in civil </a:t>
            </a:r>
            <a:r>
              <a:rPr lang="en-GB" sz="1200" dirty="0" smtClean="0">
                <a:solidFill>
                  <a:srgbClr val="FF0000"/>
                </a:solidFill>
              </a:rPr>
              <a:t>proceedings, take the Tenant’s deposit</a:t>
            </a:r>
            <a:r>
              <a:rPr lang="en-GB" sz="1200" dirty="0" smtClean="0"/>
              <a:t>, and </a:t>
            </a:r>
            <a:r>
              <a:rPr lang="en-GB" sz="1200" dirty="0">
                <a:solidFill>
                  <a:srgbClr val="FF0000"/>
                </a:solidFill>
              </a:rPr>
              <a:t>a</a:t>
            </a:r>
            <a:r>
              <a:rPr lang="en-GB" sz="1200" dirty="0" smtClean="0">
                <a:solidFill>
                  <a:srgbClr val="FF0000"/>
                </a:solidFill>
              </a:rPr>
              <a:t>lso restricts </a:t>
            </a:r>
            <a:r>
              <a:rPr lang="en-GB" sz="1200" dirty="0">
                <a:solidFill>
                  <a:srgbClr val="FF0000"/>
                </a:solidFill>
              </a:rPr>
              <a:t>the right of the landlord to appropriate any rent paid by the </a:t>
            </a:r>
            <a:r>
              <a:rPr lang="en-GB" sz="1200" dirty="0" smtClean="0">
                <a:solidFill>
                  <a:srgbClr val="FF0000"/>
                </a:solidFill>
              </a:rPr>
              <a:t>tenant</a:t>
            </a:r>
            <a:endParaRPr lang="en-GB" sz="1200" dirty="0">
              <a:solidFill>
                <a:srgbClr val="FF0000"/>
              </a:solidFill>
            </a:endParaRPr>
          </a:p>
          <a:p>
            <a:r>
              <a:rPr lang="en-GB" sz="1200" dirty="0">
                <a:solidFill>
                  <a:srgbClr val="FF0000"/>
                </a:solidFill>
              </a:rPr>
              <a:t>Relevant period </a:t>
            </a:r>
            <a:r>
              <a:rPr lang="en-GB" sz="1200" dirty="0"/>
              <a:t>starts on the day the arbitrator is appointed and ends when: 12 months after arbitrator makes award; arbitrator dismisses reference; award set aside on appeal; or proceedings abandoned. Restrictions on the initiation of certain insolvency arrangements (e.g. CVAs) during the relevant </a:t>
            </a:r>
            <a:r>
              <a:rPr lang="en-GB" sz="1200" dirty="0" smtClean="0"/>
              <a:t>period</a:t>
            </a:r>
            <a:endParaRPr lang="en-GB" sz="1200" dirty="0" smtClean="0"/>
          </a:p>
          <a:p>
            <a:r>
              <a:rPr lang="en-GB" sz="1200" dirty="0" smtClean="0"/>
              <a:t>Retrospective</a:t>
            </a:r>
            <a:r>
              <a:rPr lang="en-GB" sz="1200" dirty="0" smtClean="0"/>
              <a:t> </a:t>
            </a:r>
            <a:r>
              <a:rPr lang="en-GB" sz="1200" dirty="0"/>
              <a:t>provisions:</a:t>
            </a:r>
          </a:p>
          <a:p>
            <a:pPr marL="576263" lvl="1" indent="-293688">
              <a:buSzPct val="50000"/>
              <a:buFont typeface="Calibri" panose="020F0502020204030204" pitchFamily="34" charset="0"/>
              <a:buChar char="•"/>
            </a:pPr>
            <a:r>
              <a:rPr lang="en-GB" sz="1200" dirty="0"/>
              <a:t>Restricting debt claims made on or after 10 November 2021</a:t>
            </a:r>
          </a:p>
          <a:p>
            <a:pPr marL="576263" lvl="1" indent="-293688">
              <a:buSzPct val="50000"/>
              <a:buFont typeface="Calibri" panose="020F0502020204030204" pitchFamily="34" charset="0"/>
              <a:buChar char="•"/>
            </a:pPr>
            <a:r>
              <a:rPr lang="en-GB" sz="1200" dirty="0"/>
              <a:t>Restricting right of landlord to appropriate any rent paid by the tenant prior to the start of the moratorium period</a:t>
            </a:r>
          </a:p>
          <a:p>
            <a:pPr marL="576263" lvl="1" indent="-293688">
              <a:buSzPct val="50000"/>
              <a:buFont typeface="Calibri" panose="020F0502020204030204" pitchFamily="34" charset="0"/>
              <a:buChar char="•"/>
            </a:pPr>
            <a:r>
              <a:rPr lang="en-GB" sz="1200" dirty="0"/>
              <a:t>If the landlord has drawn on a tenancy deposit prior to the beginning of the moratorium period, the tenant will not be required to make good the shortfall prior to the end of that </a:t>
            </a:r>
            <a:r>
              <a:rPr lang="en-GB" sz="1200" dirty="0" smtClean="0"/>
              <a:t>period</a:t>
            </a:r>
            <a:endParaRPr lang="en-GB" sz="1200" dirty="0"/>
          </a:p>
        </p:txBody>
      </p:sp>
    </p:spTree>
    <p:extLst>
      <p:ext uri="{BB962C8B-B14F-4D97-AF65-F5344CB8AC3E}">
        <p14:creationId xmlns:p14="http://schemas.microsoft.com/office/powerpoint/2010/main" val="17069380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2400" dirty="0"/>
              <a:t>Code of Practice for commercial property relationships following the COVID-19 pandemic</a:t>
            </a:r>
          </a:p>
        </p:txBody>
      </p:sp>
      <p:sp>
        <p:nvSpPr>
          <p:cNvPr id="3" name="Content Placeholder 2"/>
          <p:cNvSpPr>
            <a:spLocks noGrp="1"/>
          </p:cNvSpPr>
          <p:nvPr>
            <p:ph idx="1"/>
          </p:nvPr>
        </p:nvSpPr>
        <p:spPr>
          <a:xfrm>
            <a:off x="228600" y="1844824"/>
            <a:ext cx="7007696" cy="4708376"/>
          </a:xfrm>
        </p:spPr>
        <p:txBody>
          <a:bodyPr>
            <a:normAutofit fontScale="92500" lnSpcReduction="10000"/>
          </a:bodyPr>
          <a:lstStyle/>
          <a:p>
            <a:pPr marL="0" indent="0">
              <a:buNone/>
            </a:pPr>
            <a:endParaRPr lang="en-GB" dirty="0" smtClean="0"/>
          </a:p>
          <a:p>
            <a:r>
              <a:rPr lang="en-GB" sz="1300" dirty="0" smtClean="0"/>
              <a:t>Issued </a:t>
            </a:r>
            <a:r>
              <a:rPr lang="en-GB" sz="1300" dirty="0"/>
              <a:t>on 9 November 2021 and replaces previous </a:t>
            </a:r>
            <a:r>
              <a:rPr lang="en-GB" sz="1300" dirty="0" smtClean="0"/>
              <a:t>Code. The </a:t>
            </a:r>
            <a:r>
              <a:rPr lang="en-GB" sz="1300" dirty="0"/>
              <a:t>purpose of the Code is to:</a:t>
            </a:r>
          </a:p>
          <a:p>
            <a:pPr marL="576263" lvl="1" indent="-347663">
              <a:buSzPct val="50000"/>
              <a:buFont typeface="Calibri" panose="020F0502020204030204" pitchFamily="34" charset="0"/>
              <a:buChar char="•"/>
            </a:pPr>
            <a:r>
              <a:rPr lang="en-GB" sz="1300" dirty="0" smtClean="0"/>
              <a:t>Explain </a:t>
            </a:r>
            <a:r>
              <a:rPr lang="en-GB" sz="1300" dirty="0"/>
              <a:t>the Bill</a:t>
            </a:r>
          </a:p>
          <a:p>
            <a:pPr marL="576263" lvl="1" indent="-347663">
              <a:buSzPct val="50000"/>
              <a:buFont typeface="Calibri" panose="020F0502020204030204" pitchFamily="34" charset="0"/>
              <a:buChar char="•"/>
            </a:pPr>
            <a:r>
              <a:rPr lang="en-GB" sz="1300" dirty="0"/>
              <a:t>Provide best practice for landlords and tenants who are not in scope of the arbitration process</a:t>
            </a:r>
          </a:p>
          <a:p>
            <a:pPr marL="576263" lvl="1" indent="-347663">
              <a:buSzPct val="50000"/>
              <a:buFont typeface="Calibri" panose="020F0502020204030204" pitchFamily="34" charset="0"/>
              <a:buChar char="•"/>
            </a:pPr>
            <a:r>
              <a:rPr lang="en-GB" sz="1300" dirty="0"/>
              <a:t>Promote good practice within landlord and tenant relationships, particularly regarding the negotiating process</a:t>
            </a:r>
          </a:p>
          <a:p>
            <a:pPr marL="576263" lvl="1" indent="-347663">
              <a:buSzPct val="50000"/>
              <a:buFont typeface="Calibri" panose="020F0502020204030204" pitchFamily="34" charset="0"/>
              <a:buChar char="•"/>
            </a:pPr>
            <a:r>
              <a:rPr lang="en-GB" sz="1300" dirty="0"/>
              <a:t>Provide the principles that should guide the landlord and tenant in consideration or negotiation of COVID-19 rent debts. </a:t>
            </a:r>
          </a:p>
          <a:p>
            <a:r>
              <a:rPr lang="en-GB" sz="1300" dirty="0"/>
              <a:t>The Code sets out:</a:t>
            </a:r>
          </a:p>
          <a:p>
            <a:pPr marL="576263" lvl="1" indent="-347663">
              <a:buSzPct val="50000"/>
              <a:buFont typeface="Calibri" panose="020F0502020204030204" pitchFamily="34" charset="0"/>
              <a:buChar char="•"/>
            </a:pPr>
            <a:r>
              <a:rPr lang="en-GB" sz="1300" dirty="0"/>
              <a:t>Behaviours to be exhibited by landlord and tenant: transparency and collaboration; unified approach; acting reasonably and responsibly; and swift </a:t>
            </a:r>
            <a:r>
              <a:rPr lang="en-GB" sz="1300" dirty="0" smtClean="0"/>
              <a:t>resolution</a:t>
            </a:r>
            <a:endParaRPr lang="en-GB" sz="1300" dirty="0"/>
          </a:p>
          <a:p>
            <a:pPr marL="576263" lvl="1" indent="-347663">
              <a:buSzPct val="50000"/>
              <a:buFont typeface="Calibri" panose="020F0502020204030204" pitchFamily="34" charset="0"/>
              <a:buChar char="•"/>
            </a:pPr>
            <a:r>
              <a:rPr lang="en-GB" sz="1300" dirty="0"/>
              <a:t>Principles to be considered by landlord and tenant: preserving viable businesses but not at expense of solvency of landlord; can pay, should </a:t>
            </a:r>
            <a:r>
              <a:rPr lang="en-GB" sz="1300" dirty="0" smtClean="0"/>
              <a:t>pay</a:t>
            </a:r>
            <a:endParaRPr lang="en-GB" sz="1300" dirty="0"/>
          </a:p>
          <a:p>
            <a:pPr marL="576263" lvl="1" indent="-347663">
              <a:buSzPct val="50000"/>
              <a:buFont typeface="Calibri" panose="020F0502020204030204" pitchFamily="34" charset="0"/>
              <a:buChar char="•"/>
            </a:pPr>
            <a:r>
              <a:rPr lang="en-GB" sz="1300" dirty="0"/>
              <a:t>Guidance on affordability. For example: landlords should be considered solvent unless currently or likely to be unable to pay their debts; time to pay should not be more than 2 years; and encouraging parties not to ask for more documentation than is needed to prove </a:t>
            </a:r>
            <a:r>
              <a:rPr lang="en-GB" sz="1300" dirty="0" smtClean="0"/>
              <a:t>affordability</a:t>
            </a:r>
            <a:endParaRPr lang="en-GB" sz="1300" dirty="0"/>
          </a:p>
          <a:p>
            <a:pPr marL="576263" lvl="1" indent="-347663">
              <a:buSzPct val="50000"/>
              <a:buFont typeface="Calibri" panose="020F0502020204030204" pitchFamily="34" charset="0"/>
              <a:buChar char="•"/>
            </a:pPr>
            <a:r>
              <a:rPr lang="en-GB" sz="1300" dirty="0"/>
              <a:t>Points on how to consider viability and </a:t>
            </a:r>
            <a:r>
              <a:rPr lang="en-GB" sz="1300" dirty="0" smtClean="0"/>
              <a:t>affordability</a:t>
            </a:r>
            <a:endParaRPr lang="en-GB" sz="1300" dirty="0"/>
          </a:p>
          <a:p>
            <a:pPr marL="0" indent="0">
              <a:buNone/>
            </a:pPr>
            <a:endParaRPr lang="en-GB" dirty="0"/>
          </a:p>
          <a:p>
            <a:pPr lvl="1"/>
            <a:endParaRPr lang="en-GB" dirty="0"/>
          </a:p>
          <a:p>
            <a:endParaRPr lang="en-GB" dirty="0"/>
          </a:p>
        </p:txBody>
      </p:sp>
    </p:spTree>
    <p:extLst>
      <p:ext uri="{BB962C8B-B14F-4D97-AF65-F5344CB8AC3E}">
        <p14:creationId xmlns:p14="http://schemas.microsoft.com/office/powerpoint/2010/main" val="6158315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75B072-DAA2-4162-9654-3057756CC1C8}"/>
              </a:ext>
            </a:extLst>
          </p:cNvPr>
          <p:cNvSpPr>
            <a:spLocks noGrp="1"/>
          </p:cNvSpPr>
          <p:nvPr>
            <p:ph type="title"/>
          </p:nvPr>
        </p:nvSpPr>
        <p:spPr/>
        <p:txBody>
          <a:bodyPr/>
          <a:lstStyle/>
          <a:p>
            <a:r>
              <a:rPr lang="en-US" dirty="0"/>
              <a:t>Questions?</a:t>
            </a:r>
          </a:p>
        </p:txBody>
      </p:sp>
      <p:pic>
        <p:nvPicPr>
          <p:cNvPr id="4" name="Picture 2" descr="Michael Large">
            <a:extLst>
              <a:ext uri="{FF2B5EF4-FFF2-40B4-BE49-F238E27FC236}">
                <a16:creationId xmlns:a16="http://schemas.microsoft.com/office/drawing/2014/main" id="{64C12A24-1161-4BC7-B4FD-17EEB41220C5}"/>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2" y="1340768"/>
            <a:ext cx="1895028" cy="1895028"/>
          </a:xfrm>
          <a:prstGeom prst="rect">
            <a:avLst/>
          </a:prstGeom>
          <a:noFill/>
          <a:extLst>
            <a:ext uri="{909E8E84-426E-40DD-AFC4-6F175D3DCCD1}">
              <a14:hiddenFill xmlns:a14="http://schemas.microsoft.com/office/drawing/2010/main">
                <a:solidFill>
                  <a:srgbClr val="FFFFFF"/>
                </a:solidFill>
              </a14:hiddenFill>
            </a:ext>
          </a:extLst>
        </p:spPr>
      </p:pic>
      <p:sp>
        <p:nvSpPr>
          <p:cNvPr id="6" name="TextBox 5">
            <a:extLst>
              <a:ext uri="{FF2B5EF4-FFF2-40B4-BE49-F238E27FC236}">
                <a16:creationId xmlns:a16="http://schemas.microsoft.com/office/drawing/2014/main" id="{670EC962-F27D-409D-BAF9-11CCD4D64E39}"/>
              </a:ext>
            </a:extLst>
          </p:cNvPr>
          <p:cNvSpPr txBox="1"/>
          <p:nvPr/>
        </p:nvSpPr>
        <p:spPr>
          <a:xfrm>
            <a:off x="3563888" y="1772816"/>
            <a:ext cx="4536504" cy="1477328"/>
          </a:xfrm>
          <a:prstGeom prst="rect">
            <a:avLst/>
          </a:prstGeom>
          <a:noFill/>
        </p:spPr>
        <p:txBody>
          <a:bodyPr wrap="square" rtlCol="0">
            <a:spAutoFit/>
          </a:bodyPr>
          <a:lstStyle/>
          <a:p>
            <a:r>
              <a:rPr lang="en-US" dirty="0"/>
              <a:t>Michael Large</a:t>
            </a:r>
          </a:p>
          <a:p>
            <a:r>
              <a:rPr lang="en-US" dirty="0" smtClean="0"/>
              <a:t>Consultant Solicitor</a:t>
            </a:r>
            <a:endParaRPr lang="en-US" dirty="0"/>
          </a:p>
          <a:p>
            <a:r>
              <a:rPr lang="en-US" dirty="0" err="1"/>
              <a:t>Setfords</a:t>
            </a:r>
            <a:r>
              <a:rPr lang="en-US" dirty="0"/>
              <a:t> Solicitors</a:t>
            </a:r>
          </a:p>
          <a:p>
            <a:r>
              <a:rPr lang="en-US" dirty="0" smtClean="0">
                <a:hlinkClick r:id="rId3"/>
              </a:rPr>
              <a:t>MLarge@setfords.co.uk</a:t>
            </a:r>
            <a:endParaRPr lang="en-US" dirty="0" smtClean="0"/>
          </a:p>
          <a:p>
            <a:r>
              <a:rPr lang="en-US" dirty="0" smtClean="0"/>
              <a:t>Telephone: 020 4542 0816</a:t>
            </a:r>
            <a:r>
              <a:rPr lang="en-US" dirty="0" smtClean="0"/>
              <a:t> </a:t>
            </a:r>
            <a:endParaRPr lang="en-US" dirty="0"/>
          </a:p>
        </p:txBody>
      </p:sp>
    </p:spTree>
    <p:extLst>
      <p:ext uri="{BB962C8B-B14F-4D97-AF65-F5344CB8AC3E}">
        <p14:creationId xmlns:p14="http://schemas.microsoft.com/office/powerpoint/2010/main" val="2048139093"/>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Facet</Template>
  <TotalTime>719</TotalTime>
  <Words>935</Words>
  <Application>Microsoft Office PowerPoint</Application>
  <PresentationFormat>On-screen Show (4:3)</PresentationFormat>
  <Paragraphs>58</Paragraphs>
  <Slides>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Arial</vt:lpstr>
      <vt:lpstr>Calibri</vt:lpstr>
      <vt:lpstr>Trebuchet MS</vt:lpstr>
      <vt:lpstr>Wingdings 3</vt:lpstr>
      <vt:lpstr>Facet</vt:lpstr>
      <vt:lpstr>PowerPoint Presentation</vt:lpstr>
      <vt:lpstr>Government actions before November 2021</vt:lpstr>
      <vt:lpstr>Commercial Rent  (Coronavirus) Bill 2021</vt:lpstr>
      <vt:lpstr>Commercial Rent  (Coronavirus) Bill 2021: Principles of Arbitration</vt:lpstr>
      <vt:lpstr>Commercial Rent (Coronavirus) Bill 2021: limitations on landlords legal remedies and insolvency arrangements</vt:lpstr>
      <vt:lpstr>Code of Practice for commercial property relationships following the COVID-19 pandemic</vt:lpstr>
      <vt:lpstr>Questions?</vt:lpstr>
    </vt:vector>
  </TitlesOfParts>
  <Company>Reed Elsevier</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Webinar Title Webinar Date</dc:title>
  <dc:creator>Reed Elsevier</dc:creator>
  <cp:lastModifiedBy>Michael Large</cp:lastModifiedBy>
  <cp:revision>125</cp:revision>
  <cp:lastPrinted>2016-03-08T15:02:50Z</cp:lastPrinted>
  <dcterms:created xsi:type="dcterms:W3CDTF">2014-10-17T11:55:39Z</dcterms:created>
  <dcterms:modified xsi:type="dcterms:W3CDTF">2022-02-22T11:06:34Z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549ac42a-3eb4-4074-b885-aea26bd6241e_Enabled">
    <vt:lpwstr>True</vt:lpwstr>
  </property>
  <property fmtid="{D5CDD505-2E9C-101B-9397-08002B2CF9AE}" pid="3" name="MSIP_Label_549ac42a-3eb4-4074-b885-aea26bd6241e_SiteId">
    <vt:lpwstr>9274ee3f-9425-4109-a27f-9fb15c10675d</vt:lpwstr>
  </property>
  <property fmtid="{D5CDD505-2E9C-101B-9397-08002B2CF9AE}" pid="4" name="MSIP_Label_549ac42a-3eb4-4074-b885-aea26bd6241e_Owner">
    <vt:lpwstr>REYNOLDSP@legal.regn.net</vt:lpwstr>
  </property>
  <property fmtid="{D5CDD505-2E9C-101B-9397-08002B2CF9AE}" pid="5" name="MSIP_Label_549ac42a-3eb4-4074-b885-aea26bd6241e_SetDate">
    <vt:lpwstr>2021-02-16T16:02:21.5546116Z</vt:lpwstr>
  </property>
  <property fmtid="{D5CDD505-2E9C-101B-9397-08002B2CF9AE}" pid="6" name="MSIP_Label_549ac42a-3eb4-4074-b885-aea26bd6241e_Name">
    <vt:lpwstr>General Business</vt:lpwstr>
  </property>
  <property fmtid="{D5CDD505-2E9C-101B-9397-08002B2CF9AE}" pid="7" name="MSIP_Label_549ac42a-3eb4-4074-b885-aea26bd6241e_Application">
    <vt:lpwstr>Microsoft Azure Information Protection</vt:lpwstr>
  </property>
  <property fmtid="{D5CDD505-2E9C-101B-9397-08002B2CF9AE}" pid="8" name="MSIP_Label_549ac42a-3eb4-4074-b885-aea26bd6241e_ActionId">
    <vt:lpwstr>aef62029-fbd9-4e98-b2b6-06c139ca8e3c</vt:lpwstr>
  </property>
  <property fmtid="{D5CDD505-2E9C-101B-9397-08002B2CF9AE}" pid="9" name="MSIP_Label_549ac42a-3eb4-4074-b885-aea26bd6241e_Extended_MSFT_Method">
    <vt:lpwstr>Automatic</vt:lpwstr>
  </property>
  <property fmtid="{D5CDD505-2E9C-101B-9397-08002B2CF9AE}" pid="10" name="Sensitivity">
    <vt:lpwstr>General Business</vt:lpwstr>
  </property>
</Properties>
</file>