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aleway"/>
      <p:regular r:id="rId24"/>
      <p:bold r:id="rId25"/>
      <p:italic r:id="rId26"/>
      <p:boldItalic r:id="rId27"/>
    </p:embeddedFont>
    <p:embeddedFont>
      <p:font typeface="Roboto"/>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D7B17C-1A2E-45CA-9167-18973EBE1717}">
  <a:tblStyle styleId="{FBD7B17C-1A2E-45CA-9167-18973EBE17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63075c0c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63075c0c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63075c0c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63075c0c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63075c0c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63075c0c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63075c0c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63075c0c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63075c0c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63075c0c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965474a9_3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965474a9_3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b9a0b074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b9a0b074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63075c0c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63075c0c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63075c0c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63075c0c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63075c0c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63075c0c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63075c0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63075c0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63075c0c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63075c0c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63075c0c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63075c0c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PRD - webinar</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 brief guide to the new legislation </a:t>
            </a:r>
            <a:endParaRPr sz="2400"/>
          </a:p>
          <a:p>
            <a:pPr indent="0" lvl="0" marL="0" rtl="0" algn="l">
              <a:spcBef>
                <a:spcPts val="0"/>
              </a:spcBef>
              <a:spcAft>
                <a:spcPts val="0"/>
              </a:spcAft>
              <a:buNone/>
            </a:pPr>
            <a:r>
              <a:rPr lang="en" sz="2400"/>
              <a:t>by Chris Wright - Protected Rent Debt</a:t>
            </a:r>
            <a:endParaRPr b="1" sz="2400"/>
          </a:p>
        </p:txBody>
      </p:sp>
      <p:pic>
        <p:nvPicPr>
          <p:cNvPr id="74" name="Google Shape;74;p13"/>
          <p:cNvPicPr preferRelativeResize="0"/>
          <p:nvPr/>
        </p:nvPicPr>
        <p:blipFill>
          <a:blip r:embed="rId3">
            <a:alphaModFix/>
          </a:blip>
          <a:stretch>
            <a:fillRect/>
          </a:stretch>
        </p:blipFill>
        <p:spPr>
          <a:xfrm>
            <a:off x="2891687" y="1474125"/>
            <a:ext cx="3360624" cy="1764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p22"/>
          <p:cNvSpPr txBox="1"/>
          <p:nvPr/>
        </p:nvSpPr>
        <p:spPr>
          <a:xfrm>
            <a:off x="1834050" y="199225"/>
            <a:ext cx="5475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Raleway"/>
                <a:ea typeface="Raleway"/>
                <a:cs typeface="Raleway"/>
                <a:sym typeface="Raleway"/>
              </a:rPr>
              <a:t>COP Annex B Evidence (contd)</a:t>
            </a:r>
            <a:endParaRPr b="1" sz="2500">
              <a:solidFill>
                <a:schemeClr val="lt1"/>
              </a:solidFill>
              <a:latin typeface="Raleway"/>
              <a:ea typeface="Raleway"/>
              <a:cs typeface="Raleway"/>
              <a:sym typeface="Raleway"/>
            </a:endParaRPr>
          </a:p>
        </p:txBody>
      </p:sp>
      <p:sp>
        <p:nvSpPr>
          <p:cNvPr id="134" name="Google Shape;134;p22"/>
          <p:cNvSpPr txBox="1"/>
          <p:nvPr/>
        </p:nvSpPr>
        <p:spPr>
          <a:xfrm>
            <a:off x="366000" y="891450"/>
            <a:ext cx="8412000" cy="4479300"/>
          </a:xfrm>
          <a:prstGeom prst="rect">
            <a:avLst/>
          </a:prstGeom>
          <a:noFill/>
          <a:ln>
            <a:noFill/>
          </a:ln>
        </p:spPr>
        <p:txBody>
          <a:bodyPr anchorCtr="0" anchor="t" bIns="91425" lIns="91425" spcFirstLastPara="1" rIns="91425" wrap="square" tIns="91425">
            <a:spAutoFit/>
          </a:bodyPr>
          <a:lstStyle/>
          <a:p>
            <a:pPr indent="-314325" lvl="0" marL="457200" rtl="0" algn="l">
              <a:lnSpc>
                <a:spcPct val="131579"/>
              </a:lnSpc>
              <a:spcBef>
                <a:spcPts val="1500"/>
              </a:spcBef>
              <a:spcAft>
                <a:spcPts val="0"/>
              </a:spcAft>
              <a:buClr>
                <a:schemeClr val="lt1"/>
              </a:buClr>
              <a:buSzPts val="1350"/>
              <a:buChar char="●"/>
            </a:pPr>
            <a:r>
              <a:rPr lang="en" sz="1350">
                <a:solidFill>
                  <a:schemeClr val="lt1"/>
                </a:solidFill>
              </a:rPr>
              <a:t>overdue invoices or tax demands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unpaid or returned cheques or electronic payments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exceeding overdraft limits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creditor demands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money judgments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expert evidence received as to the tenant’s current trading position, e.g., from the tenant’s accountant</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shortfalls in share issues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evidence of prior refusal of further credit, funding, or lending, (although the possibility that the tenant could obtain finance if it has not already applied for it is not to be considered a factor)</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failure to meet budget projections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loss of important contracts</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insolvency of a major customer</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unexpected retentions -knowledge of a lack of working capital, or</a:t>
            </a:r>
            <a:endParaRPr sz="1350">
              <a:solidFill>
                <a:schemeClr val="lt1"/>
              </a:solidFill>
            </a:endParaRPr>
          </a:p>
          <a:p>
            <a:pPr indent="-314325" lvl="0" marL="457200" rtl="0" algn="l">
              <a:lnSpc>
                <a:spcPct val="131579"/>
              </a:lnSpc>
              <a:spcBef>
                <a:spcPts val="0"/>
              </a:spcBef>
              <a:spcAft>
                <a:spcPts val="0"/>
              </a:spcAft>
              <a:buClr>
                <a:schemeClr val="lt1"/>
              </a:buClr>
              <a:buSzPts val="1350"/>
              <a:buChar char="●"/>
            </a:pPr>
            <a:r>
              <a:rPr lang="en" sz="1350">
                <a:solidFill>
                  <a:schemeClr val="lt1"/>
                </a:solidFill>
              </a:rPr>
              <a:t>loss of key personnel or staff redundancy.</a:t>
            </a:r>
            <a:endParaRPr sz="1350">
              <a:solidFill>
                <a:schemeClr val="lt1"/>
              </a:solidFill>
            </a:endParaRPr>
          </a:p>
          <a:p>
            <a:pPr indent="0" lvl="0" marL="457200" rtl="0" algn="l">
              <a:lnSpc>
                <a:spcPct val="131579"/>
              </a:lnSpc>
              <a:spcBef>
                <a:spcPts val="1900"/>
              </a:spcBef>
              <a:spcAft>
                <a:spcPts val="1900"/>
              </a:spcAft>
              <a:buNone/>
            </a:pPr>
            <a:r>
              <a:t/>
            </a:r>
            <a:endParaRPr sz="1450">
              <a:solidFill>
                <a:srgbClr val="0B0C0C"/>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610000" y="506550"/>
            <a:ext cx="7924000" cy="4484549"/>
          </a:xfrm>
          <a:prstGeom prst="rect">
            <a:avLst/>
          </a:prstGeom>
          <a:noFill/>
          <a:ln>
            <a:noFill/>
          </a:ln>
        </p:spPr>
      </p:pic>
      <p:sp>
        <p:nvSpPr>
          <p:cNvPr id="140" name="Google Shape;140;p23"/>
          <p:cNvSpPr txBox="1"/>
          <p:nvPr/>
        </p:nvSpPr>
        <p:spPr>
          <a:xfrm>
            <a:off x="2838600" y="148575"/>
            <a:ext cx="34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Arbitration</a:t>
            </a:r>
            <a:r>
              <a:rPr lang="en">
                <a:solidFill>
                  <a:schemeClr val="lt1"/>
                </a:solidFill>
                <a:latin typeface="Lato"/>
                <a:ea typeface="Lato"/>
                <a:cs typeface="Lato"/>
                <a:sym typeface="Lato"/>
              </a:rPr>
              <a:t> Process - COP Annex C</a:t>
            </a:r>
            <a:endParaRPr>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pic>
        <p:nvPicPr>
          <p:cNvPr id="145" name="Google Shape;145;p24"/>
          <p:cNvPicPr preferRelativeResize="0"/>
          <p:nvPr/>
        </p:nvPicPr>
        <p:blipFill>
          <a:blip r:embed="rId3">
            <a:alphaModFix/>
          </a:blip>
          <a:stretch>
            <a:fillRect/>
          </a:stretch>
        </p:blipFill>
        <p:spPr>
          <a:xfrm>
            <a:off x="2164888" y="162725"/>
            <a:ext cx="4814225" cy="4818049"/>
          </a:xfrm>
          <a:prstGeom prst="rect">
            <a:avLst/>
          </a:prstGeom>
          <a:noFill/>
          <a:ln>
            <a:noFill/>
          </a:ln>
        </p:spPr>
      </p:pic>
      <p:sp>
        <p:nvSpPr>
          <p:cNvPr id="146" name="Google Shape;146;p24"/>
          <p:cNvSpPr txBox="1"/>
          <p:nvPr/>
        </p:nvSpPr>
        <p:spPr>
          <a:xfrm>
            <a:off x="2469175" y="687400"/>
            <a:ext cx="42168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Arbitration process?</a:t>
            </a:r>
            <a:endParaRPr b="1" sz="3000">
              <a:solidFill>
                <a:schemeClr val="lt2"/>
              </a:solidFill>
              <a:latin typeface="Raleway"/>
              <a:ea typeface="Raleway"/>
              <a:cs typeface="Raleway"/>
              <a:sym typeface="Raleway"/>
            </a:endParaRPr>
          </a:p>
        </p:txBody>
      </p:sp>
      <p:sp>
        <p:nvSpPr>
          <p:cNvPr id="147" name="Google Shape;147;p24"/>
          <p:cNvSpPr txBox="1"/>
          <p:nvPr>
            <p:ph idx="4294967295" type="body"/>
          </p:nvPr>
        </p:nvSpPr>
        <p:spPr>
          <a:xfrm>
            <a:off x="281310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Notification to landlord</a:t>
            </a:r>
            <a:br>
              <a:rPr lang="en" sz="1400">
                <a:latin typeface="Raleway"/>
                <a:ea typeface="Raleway"/>
                <a:cs typeface="Raleway"/>
                <a:sym typeface="Raleway"/>
              </a:rPr>
            </a:br>
            <a:r>
              <a:rPr lang="en" sz="1400">
                <a:latin typeface="Raleway"/>
                <a:ea typeface="Raleway"/>
                <a:cs typeface="Raleway"/>
                <a:sym typeface="Raleway"/>
              </a:rPr>
              <a:t>Yes allow </a:t>
            </a:r>
            <a:r>
              <a:rPr lang="en" sz="1200">
                <a:latin typeface="Raleway"/>
                <a:ea typeface="Raleway"/>
                <a:cs typeface="Raleway"/>
                <a:sym typeface="Raleway"/>
              </a:rPr>
              <a:t>28 days on from notice</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Arbitrator appointed</a:t>
            </a:r>
            <a:br>
              <a:rPr lang="en" sz="1400">
                <a:latin typeface="Raleway"/>
                <a:ea typeface="Raleway"/>
                <a:cs typeface="Raleway"/>
                <a:sym typeface="Raleway"/>
              </a:rPr>
            </a:br>
            <a:r>
              <a:rPr lang="en" sz="1200">
                <a:latin typeface="Raleway"/>
                <a:ea typeface="Raleway"/>
                <a:cs typeface="Raleway"/>
                <a:sym typeface="Raleway"/>
              </a:rPr>
              <a:t>This is done by the authorised body, with an upfront fee.</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Arbitration on the documents</a:t>
            </a:r>
            <a:br>
              <a:rPr lang="en" sz="1400">
                <a:latin typeface="Raleway"/>
                <a:ea typeface="Raleway"/>
                <a:cs typeface="Raleway"/>
                <a:sym typeface="Raleway"/>
              </a:rPr>
            </a:br>
            <a:r>
              <a:rPr lang="en" sz="1200">
                <a:latin typeface="Raleway"/>
                <a:ea typeface="Raleway"/>
                <a:cs typeface="Raleway"/>
                <a:sym typeface="Raleway"/>
              </a:rPr>
              <a:t>The cases are expected to be on the documents only</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Evidence</a:t>
            </a:r>
            <a:br>
              <a:rPr lang="en" sz="1400">
                <a:latin typeface="Raleway"/>
                <a:ea typeface="Raleway"/>
                <a:cs typeface="Raleway"/>
                <a:sym typeface="Raleway"/>
              </a:rPr>
            </a:br>
            <a:r>
              <a:rPr lang="en" sz="1200">
                <a:latin typeface="Raleway"/>
                <a:ea typeface="Raleway"/>
                <a:cs typeface="Raleway"/>
                <a:sym typeface="Raleway"/>
              </a:rPr>
              <a:t>Witness statements as well Annex B.</a:t>
            </a:r>
            <a:endParaRPr sz="12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pic>
        <p:nvPicPr>
          <p:cNvPr id="152" name="Google Shape;152;p25"/>
          <p:cNvPicPr preferRelativeResize="0"/>
          <p:nvPr/>
        </p:nvPicPr>
        <p:blipFill>
          <a:blip r:embed="rId3">
            <a:alphaModFix/>
          </a:blip>
          <a:stretch>
            <a:fillRect/>
          </a:stretch>
        </p:blipFill>
        <p:spPr>
          <a:xfrm>
            <a:off x="2164888" y="162725"/>
            <a:ext cx="4814225" cy="4818049"/>
          </a:xfrm>
          <a:prstGeom prst="rect">
            <a:avLst/>
          </a:prstGeom>
          <a:noFill/>
          <a:ln>
            <a:noFill/>
          </a:ln>
        </p:spPr>
      </p:pic>
      <p:sp>
        <p:nvSpPr>
          <p:cNvPr id="153" name="Google Shape;153;p25"/>
          <p:cNvSpPr txBox="1"/>
          <p:nvPr/>
        </p:nvSpPr>
        <p:spPr>
          <a:xfrm>
            <a:off x="2469175" y="687400"/>
            <a:ext cx="42168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Cost</a:t>
            </a:r>
            <a:r>
              <a:rPr b="1" lang="en" sz="3000">
                <a:solidFill>
                  <a:schemeClr val="lt2"/>
                </a:solidFill>
                <a:latin typeface="Raleway"/>
                <a:ea typeface="Raleway"/>
                <a:cs typeface="Raleway"/>
                <a:sym typeface="Raleway"/>
              </a:rPr>
              <a:t>s?</a:t>
            </a:r>
            <a:endParaRPr b="1" sz="3000">
              <a:solidFill>
                <a:schemeClr val="lt2"/>
              </a:solidFill>
              <a:latin typeface="Raleway"/>
              <a:ea typeface="Raleway"/>
              <a:cs typeface="Raleway"/>
              <a:sym typeface="Raleway"/>
            </a:endParaRPr>
          </a:p>
        </p:txBody>
      </p:sp>
      <p:sp>
        <p:nvSpPr>
          <p:cNvPr id="154" name="Google Shape;154;p25"/>
          <p:cNvSpPr txBox="1"/>
          <p:nvPr>
            <p:ph idx="4294967295" type="body"/>
          </p:nvPr>
        </p:nvSpPr>
        <p:spPr>
          <a:xfrm>
            <a:off x="281310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No cost awards made</a:t>
            </a:r>
            <a:br>
              <a:rPr lang="en" sz="1400">
                <a:latin typeface="Raleway"/>
                <a:ea typeface="Raleway"/>
                <a:cs typeface="Raleway"/>
                <a:sym typeface="Raleway"/>
              </a:rPr>
            </a:br>
            <a:r>
              <a:rPr lang="en" sz="1400">
                <a:latin typeface="Raleway"/>
                <a:ea typeface="Raleway"/>
                <a:cs typeface="Raleway"/>
                <a:sym typeface="Raleway"/>
              </a:rPr>
              <a:t>Each party pays their own.</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Arbitrator’s fee</a:t>
            </a:r>
            <a:br>
              <a:rPr lang="en" sz="1400">
                <a:latin typeface="Raleway"/>
                <a:ea typeface="Raleway"/>
                <a:cs typeface="Raleway"/>
                <a:sym typeface="Raleway"/>
              </a:rPr>
            </a:br>
            <a:r>
              <a:rPr lang="en" sz="1200">
                <a:latin typeface="Raleway"/>
                <a:ea typeface="Raleway"/>
                <a:cs typeface="Raleway"/>
                <a:sym typeface="Raleway"/>
              </a:rPr>
              <a:t>This is shared equally &amp; can be capped.</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Claim your costs</a:t>
            </a:r>
            <a:br>
              <a:rPr lang="en" sz="1400">
                <a:latin typeface="Raleway"/>
                <a:ea typeface="Raleway"/>
                <a:cs typeface="Raleway"/>
                <a:sym typeface="Raleway"/>
              </a:rPr>
            </a:br>
            <a:r>
              <a:rPr lang="en" sz="1200">
                <a:latin typeface="Raleway"/>
                <a:ea typeface="Raleway"/>
                <a:cs typeface="Raleway"/>
                <a:sym typeface="Raleway"/>
              </a:rPr>
              <a:t>In the usual way from year end accounts, include any 3rd party advice.</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Cost levied</a:t>
            </a:r>
            <a:br>
              <a:rPr lang="en" sz="1400">
                <a:latin typeface="Raleway"/>
                <a:ea typeface="Raleway"/>
                <a:cs typeface="Raleway"/>
                <a:sym typeface="Raleway"/>
              </a:rPr>
            </a:br>
            <a:r>
              <a:rPr lang="en" sz="1200">
                <a:latin typeface="Raleway"/>
                <a:ea typeface="Raleway"/>
                <a:cs typeface="Raleway"/>
                <a:sym typeface="Raleway"/>
              </a:rPr>
              <a:t>Add costs levied by your landlord related to PRD to any proposal</a:t>
            </a:r>
            <a:r>
              <a:rPr lang="en" sz="1200">
                <a:latin typeface="Raleway"/>
                <a:ea typeface="Raleway"/>
                <a:cs typeface="Raleway"/>
                <a:sym typeface="Raleway"/>
              </a:rPr>
              <a:t>.</a:t>
            </a:r>
            <a:endParaRPr sz="12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a:blip r:embed="rId3">
            <a:alphaModFix/>
          </a:blip>
          <a:stretch>
            <a:fillRect/>
          </a:stretch>
        </p:blipFill>
        <p:spPr>
          <a:xfrm>
            <a:off x="2164900" y="162725"/>
            <a:ext cx="4814225" cy="4938325"/>
          </a:xfrm>
          <a:prstGeom prst="rect">
            <a:avLst/>
          </a:prstGeom>
          <a:noFill/>
          <a:ln>
            <a:noFill/>
          </a:ln>
        </p:spPr>
      </p:pic>
      <p:sp>
        <p:nvSpPr>
          <p:cNvPr id="160" name="Google Shape;160;p26"/>
          <p:cNvSpPr txBox="1"/>
          <p:nvPr/>
        </p:nvSpPr>
        <p:spPr>
          <a:xfrm>
            <a:off x="2469175" y="687400"/>
            <a:ext cx="42168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Action to take now</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161" name="Google Shape;161;p26"/>
          <p:cNvSpPr txBox="1"/>
          <p:nvPr>
            <p:ph idx="4294967295" type="body"/>
          </p:nvPr>
        </p:nvSpPr>
        <p:spPr>
          <a:xfrm>
            <a:off x="2813100" y="1165224"/>
            <a:ext cx="3432900" cy="37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Review current deals</a:t>
            </a:r>
            <a:br>
              <a:rPr lang="en" sz="1400">
                <a:latin typeface="Raleway"/>
                <a:ea typeface="Raleway"/>
                <a:cs typeface="Raleway"/>
                <a:sym typeface="Raleway"/>
              </a:rPr>
            </a:br>
            <a:r>
              <a:rPr lang="en" sz="1400">
                <a:latin typeface="Raleway"/>
                <a:ea typeface="Raleway"/>
                <a:cs typeface="Raleway"/>
                <a:sym typeface="Raleway"/>
              </a:rPr>
              <a:t>Consider if any current deal is better left alone.</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Gather evidence</a:t>
            </a:r>
            <a:br>
              <a:rPr lang="en" sz="1400">
                <a:latin typeface="Raleway"/>
                <a:ea typeface="Raleway"/>
                <a:cs typeface="Raleway"/>
                <a:sym typeface="Raleway"/>
              </a:rPr>
            </a:br>
            <a:r>
              <a:rPr lang="en" sz="1200">
                <a:latin typeface="Raleway"/>
                <a:ea typeface="Raleway"/>
                <a:cs typeface="Raleway"/>
                <a:sym typeface="Raleway"/>
              </a:rPr>
              <a:t>Reconcile PRD bills &amp; gather info on any landlord viability / affordability.</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Make a proposal early</a:t>
            </a:r>
            <a:br>
              <a:rPr lang="en" sz="1400">
                <a:latin typeface="Raleway"/>
                <a:ea typeface="Raleway"/>
                <a:cs typeface="Raleway"/>
                <a:sym typeface="Raleway"/>
              </a:rPr>
            </a:br>
            <a:r>
              <a:rPr lang="en" sz="1200">
                <a:latin typeface="Raleway"/>
                <a:ea typeface="Raleway"/>
                <a:cs typeface="Raleway"/>
                <a:sym typeface="Raleway"/>
              </a:rPr>
              <a:t>You will have to do this in April - no harm in doing it now - look reasonable</a:t>
            </a:r>
            <a:r>
              <a:rPr lang="en" sz="1200">
                <a:latin typeface="Raleway"/>
                <a:ea typeface="Raleway"/>
                <a:cs typeface="Raleway"/>
                <a:sym typeface="Raleway"/>
              </a:rPr>
              <a:t>.</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Non PRD debts</a:t>
            </a:r>
            <a:br>
              <a:rPr lang="en" sz="1400">
                <a:latin typeface="Raleway"/>
                <a:ea typeface="Raleway"/>
                <a:cs typeface="Raleway"/>
                <a:sym typeface="Raleway"/>
              </a:rPr>
            </a:br>
            <a:r>
              <a:rPr lang="en" sz="1200">
                <a:latin typeface="Raleway"/>
                <a:ea typeface="Raleway"/>
                <a:cs typeface="Raleway"/>
                <a:sym typeface="Raleway"/>
              </a:rPr>
              <a:t>Pay down any pre or post “relevant period debts” that are not PRD related.</a:t>
            </a:r>
            <a:endParaRPr sz="12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PRD </a:t>
            </a:r>
            <a:r>
              <a:rPr lang="en">
                <a:solidFill>
                  <a:schemeClr val="lt2"/>
                </a:solidFill>
              </a:rPr>
              <a:t>Milestones</a:t>
            </a:r>
            <a:endParaRPr>
              <a:solidFill>
                <a:schemeClr val="lt2"/>
              </a:solidFill>
            </a:endParaRPr>
          </a:p>
        </p:txBody>
      </p:sp>
      <p:graphicFrame>
        <p:nvGraphicFramePr>
          <p:cNvPr id="167" name="Google Shape;167;p27"/>
          <p:cNvGraphicFramePr/>
          <p:nvPr/>
        </p:nvGraphicFramePr>
        <p:xfrm>
          <a:off x="323100" y="2393975"/>
          <a:ext cx="3000000" cy="3000000"/>
        </p:xfrm>
        <a:graphic>
          <a:graphicData uri="http://schemas.openxmlformats.org/drawingml/2006/table">
            <a:tbl>
              <a:tblPr>
                <a:noFill/>
                <a:tableStyleId>{FBD7B17C-1A2E-45CA-9167-18973EBE1717}</a:tableStyleId>
              </a:tblPr>
              <a:tblGrid>
                <a:gridCol w="710225"/>
                <a:gridCol w="710225"/>
                <a:gridCol w="710225"/>
                <a:gridCol w="382850"/>
                <a:gridCol w="1037600"/>
                <a:gridCol w="710225"/>
                <a:gridCol w="710225"/>
                <a:gridCol w="710225"/>
                <a:gridCol w="710225"/>
                <a:gridCol w="710225"/>
                <a:gridCol w="710225"/>
                <a:gridCol w="710225"/>
              </a:tblGrid>
              <a:tr h="719125">
                <a:tc gridSpan="4">
                  <a:txBody>
                    <a:bodyPr/>
                    <a:lstStyle/>
                    <a:p>
                      <a:pPr indent="0" lvl="0" marL="0" rtl="0" algn="ctr">
                        <a:spcBef>
                          <a:spcPts val="0"/>
                        </a:spcBef>
                        <a:spcAft>
                          <a:spcPts val="0"/>
                        </a:spcAft>
                        <a:buNone/>
                      </a:pPr>
                      <a:r>
                        <a:rPr lang="en" sz="1800">
                          <a:solidFill>
                            <a:srgbClr val="FFFFFF"/>
                          </a:solidFill>
                        </a:rPr>
                        <a:t>2021</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2"/>
                    </a:solidFill>
                  </a:tcPr>
                </a:tc>
                <a:tc hMerge="1"/>
                <a:tc hMerge="1"/>
                <a:tc hMerge="1"/>
                <a:tc gridSpan="8">
                  <a:txBody>
                    <a:bodyPr/>
                    <a:lstStyle/>
                    <a:p>
                      <a:pPr indent="0" lvl="0" marL="0" rtl="0" algn="ctr">
                        <a:spcBef>
                          <a:spcPts val="0"/>
                        </a:spcBef>
                        <a:spcAft>
                          <a:spcPts val="0"/>
                        </a:spcAft>
                        <a:buNone/>
                      </a:pPr>
                      <a:r>
                        <a:rPr lang="en" sz="1800">
                          <a:solidFill>
                            <a:srgbClr val="FFFFFF"/>
                          </a:solidFill>
                        </a:rPr>
                        <a:t>2022</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hMerge="1"/>
                <a:tc hMerge="1"/>
                <a:tc hMerge="1"/>
                <a:tc hMerge="1"/>
                <a:tc hMerge="1"/>
                <a:tc hMerge="1"/>
                <a:tc hMerge="1"/>
              </a:tr>
            </a:tbl>
          </a:graphicData>
        </a:graphic>
      </p:graphicFrame>
      <p:cxnSp>
        <p:nvCxnSpPr>
          <p:cNvPr id="168" name="Google Shape;168;p27"/>
          <p:cNvCxnSpPr/>
          <p:nvPr/>
        </p:nvCxnSpPr>
        <p:spPr>
          <a:xfrm rot="10800000">
            <a:off x="569975" y="1439375"/>
            <a:ext cx="0" cy="954600"/>
          </a:xfrm>
          <a:prstGeom prst="straightConnector1">
            <a:avLst/>
          </a:prstGeom>
          <a:noFill/>
          <a:ln cap="flat" cmpd="sng" w="9525">
            <a:solidFill>
              <a:schemeClr val="dk2"/>
            </a:solidFill>
            <a:prstDash val="solid"/>
            <a:round/>
            <a:headEnd len="med" w="med" type="none"/>
            <a:tailEnd len="med" w="med" type="oval"/>
          </a:ln>
        </p:spPr>
      </p:cxnSp>
      <p:sp>
        <p:nvSpPr>
          <p:cNvPr id="169" name="Google Shape;169;p27"/>
          <p:cNvSpPr txBox="1"/>
          <p:nvPr>
            <p:ph type="title"/>
          </p:nvPr>
        </p:nvSpPr>
        <p:spPr>
          <a:xfrm>
            <a:off x="646175" y="1235062"/>
            <a:ext cx="23157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Q4 2021</a:t>
            </a:r>
            <a:endParaRPr b="1" sz="1800">
              <a:solidFill>
                <a:schemeClr val="dk1"/>
              </a:solidFill>
            </a:endParaRPr>
          </a:p>
        </p:txBody>
      </p:sp>
      <p:sp>
        <p:nvSpPr>
          <p:cNvPr id="170" name="Google Shape;170;p27"/>
          <p:cNvSpPr txBox="1"/>
          <p:nvPr>
            <p:ph idx="4294967295" type="body"/>
          </p:nvPr>
        </p:nvSpPr>
        <p:spPr>
          <a:xfrm>
            <a:off x="646175" y="1560476"/>
            <a:ext cx="2315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400"/>
              <a:t>Establish PRD amounts, gather evidence, pay down non PRD invoices.</a:t>
            </a:r>
            <a:endParaRPr sz="1400"/>
          </a:p>
          <a:p>
            <a:pPr indent="0" lvl="0" marL="0" rtl="0" algn="l">
              <a:spcBef>
                <a:spcPts val="1600"/>
              </a:spcBef>
              <a:spcAft>
                <a:spcPts val="1600"/>
              </a:spcAft>
              <a:buNone/>
            </a:pPr>
            <a:r>
              <a:t/>
            </a:r>
            <a:endParaRPr sz="1400"/>
          </a:p>
        </p:txBody>
      </p:sp>
      <p:sp>
        <p:nvSpPr>
          <p:cNvPr id="171" name="Google Shape;171;p27"/>
          <p:cNvSpPr txBox="1"/>
          <p:nvPr>
            <p:ph type="title"/>
          </p:nvPr>
        </p:nvSpPr>
        <p:spPr>
          <a:xfrm>
            <a:off x="3251009" y="3668337"/>
            <a:ext cx="23157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Q1 2021</a:t>
            </a:r>
            <a:endParaRPr b="1" sz="1800">
              <a:solidFill>
                <a:schemeClr val="dk1"/>
              </a:solidFill>
            </a:endParaRPr>
          </a:p>
        </p:txBody>
      </p:sp>
      <p:sp>
        <p:nvSpPr>
          <p:cNvPr id="172" name="Google Shape;172;p27"/>
          <p:cNvSpPr txBox="1"/>
          <p:nvPr>
            <p:ph idx="4294967295" type="body"/>
          </p:nvPr>
        </p:nvSpPr>
        <p:spPr>
          <a:xfrm>
            <a:off x="3251009" y="3993750"/>
            <a:ext cx="23157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Make early PRD proposal to save on Arbitration costs.</a:t>
            </a:r>
            <a:endParaRPr sz="1400"/>
          </a:p>
        </p:txBody>
      </p:sp>
      <p:sp>
        <p:nvSpPr>
          <p:cNvPr id="173" name="Google Shape;173;p27"/>
          <p:cNvSpPr txBox="1"/>
          <p:nvPr>
            <p:ph type="title"/>
          </p:nvPr>
        </p:nvSpPr>
        <p:spPr>
          <a:xfrm>
            <a:off x="5091057" y="1235062"/>
            <a:ext cx="23532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Q2 </a:t>
            </a:r>
            <a:r>
              <a:rPr lang="en" sz="1800">
                <a:solidFill>
                  <a:schemeClr val="dk1"/>
                </a:solidFill>
              </a:rPr>
              <a:t>2022</a:t>
            </a:r>
            <a:endParaRPr b="1" sz="1800">
              <a:solidFill>
                <a:schemeClr val="dk1"/>
              </a:solidFill>
            </a:endParaRPr>
          </a:p>
        </p:txBody>
      </p:sp>
      <p:sp>
        <p:nvSpPr>
          <p:cNvPr id="174" name="Google Shape;174;p27"/>
          <p:cNvSpPr txBox="1"/>
          <p:nvPr>
            <p:ph idx="4294967295" type="body"/>
          </p:nvPr>
        </p:nvSpPr>
        <p:spPr>
          <a:xfrm>
            <a:off x="5091049" y="1560476"/>
            <a:ext cx="23532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Tenants or Landlords can issue noticies and begin PRD cases.</a:t>
            </a:r>
            <a:endParaRPr sz="1400"/>
          </a:p>
        </p:txBody>
      </p:sp>
      <p:sp>
        <p:nvSpPr>
          <p:cNvPr id="175" name="Google Shape;175;p27"/>
          <p:cNvSpPr txBox="1"/>
          <p:nvPr>
            <p:ph type="title"/>
          </p:nvPr>
        </p:nvSpPr>
        <p:spPr>
          <a:xfrm>
            <a:off x="6245122" y="3668337"/>
            <a:ext cx="23532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Q3 &amp; 4 2022 </a:t>
            </a:r>
            <a:endParaRPr b="1" sz="1800">
              <a:solidFill>
                <a:schemeClr val="dk1"/>
              </a:solidFill>
            </a:endParaRPr>
          </a:p>
        </p:txBody>
      </p:sp>
      <p:sp>
        <p:nvSpPr>
          <p:cNvPr id="176" name="Google Shape;176;p27"/>
          <p:cNvSpPr txBox="1"/>
          <p:nvPr>
            <p:ph idx="4294967295" type="body"/>
          </p:nvPr>
        </p:nvSpPr>
        <p:spPr>
          <a:xfrm>
            <a:off x="6245125" y="3993750"/>
            <a:ext cx="23532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Awards issued, depending on numbers of cases they might have to stack cases into 2023.</a:t>
            </a:r>
            <a:endParaRPr sz="1400"/>
          </a:p>
        </p:txBody>
      </p:sp>
      <p:cxnSp>
        <p:nvCxnSpPr>
          <p:cNvPr id="177" name="Google Shape;177;p27"/>
          <p:cNvCxnSpPr/>
          <p:nvPr/>
        </p:nvCxnSpPr>
        <p:spPr>
          <a:xfrm>
            <a:off x="3174800" y="3113100"/>
            <a:ext cx="0" cy="828000"/>
          </a:xfrm>
          <a:prstGeom prst="straightConnector1">
            <a:avLst/>
          </a:prstGeom>
          <a:noFill/>
          <a:ln cap="flat" cmpd="sng" w="9525">
            <a:solidFill>
              <a:schemeClr val="dk2"/>
            </a:solidFill>
            <a:prstDash val="solid"/>
            <a:round/>
            <a:headEnd len="med" w="med" type="none"/>
            <a:tailEnd len="med" w="med" type="oval"/>
          </a:ln>
        </p:spPr>
      </p:cxnSp>
      <p:cxnSp>
        <p:nvCxnSpPr>
          <p:cNvPr id="178" name="Google Shape;178;p27"/>
          <p:cNvCxnSpPr/>
          <p:nvPr/>
        </p:nvCxnSpPr>
        <p:spPr>
          <a:xfrm rot="10800000">
            <a:off x="4997750" y="1439375"/>
            <a:ext cx="0" cy="954600"/>
          </a:xfrm>
          <a:prstGeom prst="straightConnector1">
            <a:avLst/>
          </a:prstGeom>
          <a:noFill/>
          <a:ln cap="flat" cmpd="sng" w="9525">
            <a:solidFill>
              <a:schemeClr val="dk2"/>
            </a:solidFill>
            <a:prstDash val="solid"/>
            <a:round/>
            <a:headEnd len="med" w="med" type="none"/>
            <a:tailEnd len="med" w="med" type="oval"/>
          </a:ln>
        </p:spPr>
      </p:cxnSp>
      <p:cxnSp>
        <p:nvCxnSpPr>
          <p:cNvPr id="179" name="Google Shape;179;p27"/>
          <p:cNvCxnSpPr/>
          <p:nvPr/>
        </p:nvCxnSpPr>
        <p:spPr>
          <a:xfrm>
            <a:off x="8135575" y="3198000"/>
            <a:ext cx="0" cy="828000"/>
          </a:xfrm>
          <a:prstGeom prst="straightConnector1">
            <a:avLst/>
          </a:prstGeom>
          <a:noFill/>
          <a:ln cap="flat" cmpd="sng" w="9525">
            <a:solidFill>
              <a:schemeClr val="dk2"/>
            </a:solidFill>
            <a:prstDash val="solid"/>
            <a:round/>
            <a:headEnd len="med" w="med" type="none"/>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283100" y="712150"/>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way </a:t>
            </a:r>
            <a:r>
              <a:rPr lang="en"/>
              <a:t>forward</a:t>
            </a:r>
            <a:endParaRPr/>
          </a:p>
        </p:txBody>
      </p:sp>
      <p:sp>
        <p:nvSpPr>
          <p:cNvPr id="185" name="Google Shape;185;p28"/>
          <p:cNvSpPr/>
          <p:nvPr/>
        </p:nvSpPr>
        <p:spPr>
          <a:xfrm>
            <a:off x="371775" y="1988900"/>
            <a:ext cx="2629500" cy="2715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3210425" y="1988900"/>
            <a:ext cx="2629500" cy="2715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6049100" y="1988900"/>
            <a:ext cx="2629500" cy="2715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txBox="1"/>
          <p:nvPr>
            <p:ph type="title"/>
          </p:nvPr>
        </p:nvSpPr>
        <p:spPr>
          <a:xfrm>
            <a:off x="61252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R</a:t>
            </a:r>
            <a:r>
              <a:rPr lang="en" sz="2100"/>
              <a:t>epresentation</a:t>
            </a:r>
            <a:endParaRPr sz="2100">
              <a:solidFill>
                <a:schemeClr val="lt1"/>
              </a:solidFill>
            </a:endParaRPr>
          </a:p>
          <a:p>
            <a:pPr indent="-317500" lvl="0" marL="457200" rtl="0" algn="l">
              <a:spcBef>
                <a:spcPts val="1200"/>
              </a:spcBef>
              <a:spcAft>
                <a:spcPts val="1000"/>
              </a:spcAft>
              <a:buClr>
                <a:schemeClr val="lt1"/>
              </a:buClr>
              <a:buSzPts val="1400"/>
              <a:buChar char="➔"/>
            </a:pPr>
            <a:r>
              <a:rPr b="0" lang="en" sz="1200"/>
              <a:t>I will be able to represent, you can claim your costs from your year end. Been a stakeholder in pub related legislation, a commercial debt adviser and represented hundreds of businesses in statutory arbitration's. </a:t>
            </a:r>
            <a:endParaRPr b="0" sz="1400">
              <a:solidFill>
                <a:schemeClr val="lt1"/>
              </a:solidFill>
            </a:endParaRPr>
          </a:p>
        </p:txBody>
      </p:sp>
      <p:sp>
        <p:nvSpPr>
          <p:cNvPr id="189" name="Google Shape;189;p28"/>
          <p:cNvSpPr txBox="1"/>
          <p:nvPr>
            <p:ph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Do nothing</a:t>
            </a:r>
            <a:endParaRPr sz="2100">
              <a:solidFill>
                <a:schemeClr val="lt1"/>
              </a:solidFill>
            </a:endParaRPr>
          </a:p>
          <a:p>
            <a:pPr indent="-317500" lvl="0" marL="457200" rtl="0" algn="l">
              <a:spcBef>
                <a:spcPts val="1200"/>
              </a:spcBef>
              <a:spcAft>
                <a:spcPts val="1000"/>
              </a:spcAft>
              <a:buClr>
                <a:schemeClr val="lt1"/>
              </a:buClr>
              <a:buSzPts val="1400"/>
              <a:buChar char="➔"/>
            </a:pPr>
            <a:r>
              <a:rPr b="0" lang="en" sz="1200"/>
              <a:t>Landlord can force a PRD arbitration, or wait till clock runs out &amp; they evict you.</a:t>
            </a:r>
            <a:endParaRPr b="0" sz="1400">
              <a:solidFill>
                <a:schemeClr val="lt1"/>
              </a:solidFill>
            </a:endParaRPr>
          </a:p>
        </p:txBody>
      </p:sp>
      <p:sp>
        <p:nvSpPr>
          <p:cNvPr id="190" name="Google Shape;190;p28"/>
          <p:cNvSpPr txBox="1"/>
          <p:nvPr>
            <p:ph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DIY</a:t>
            </a:r>
            <a:endParaRPr sz="2100">
              <a:solidFill>
                <a:schemeClr val="lt1"/>
              </a:solidFill>
            </a:endParaRPr>
          </a:p>
          <a:p>
            <a:pPr indent="-317500" lvl="0" marL="457200" rtl="0" algn="l">
              <a:spcBef>
                <a:spcPts val="1200"/>
              </a:spcBef>
              <a:spcAft>
                <a:spcPts val="1000"/>
              </a:spcAft>
              <a:buClr>
                <a:schemeClr val="lt1"/>
              </a:buClr>
              <a:buSzPts val="1400"/>
              <a:buChar char="➔"/>
            </a:pPr>
            <a:r>
              <a:rPr b="0" lang="en" sz="1200"/>
              <a:t>All source documents to download on the PRD site shortly.</a:t>
            </a:r>
            <a:endParaRPr b="0" sz="1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pic>
        <p:nvPicPr>
          <p:cNvPr id="195" name="Google Shape;195;p29"/>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96" name="Google Shape;196;p29"/>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500">
                <a:solidFill>
                  <a:schemeClr val="lt2"/>
                </a:solidFill>
                <a:latin typeface="Raleway"/>
                <a:ea typeface="Raleway"/>
                <a:cs typeface="Raleway"/>
                <a:sym typeface="Raleway"/>
              </a:rPr>
              <a:t>Thanks for listening</a:t>
            </a:r>
            <a:r>
              <a:rPr b="1" lang="en" sz="2500">
                <a:solidFill>
                  <a:schemeClr val="lt2"/>
                </a:solidFill>
                <a:latin typeface="Raleway"/>
                <a:ea typeface="Raleway"/>
                <a:cs typeface="Raleway"/>
                <a:sym typeface="Raleway"/>
              </a:rPr>
              <a:t>!</a:t>
            </a:r>
            <a:endParaRPr b="1" sz="2500">
              <a:solidFill>
                <a:schemeClr val="lt2"/>
              </a:solidFill>
              <a:latin typeface="Raleway"/>
              <a:ea typeface="Raleway"/>
              <a:cs typeface="Raleway"/>
              <a:sym typeface="Raleway"/>
            </a:endParaRPr>
          </a:p>
        </p:txBody>
      </p:sp>
      <p:sp>
        <p:nvSpPr>
          <p:cNvPr id="197" name="Google Shape;197;p29"/>
          <p:cNvSpPr txBox="1"/>
          <p:nvPr>
            <p:ph idx="4294967295" type="body"/>
          </p:nvPr>
        </p:nvSpPr>
        <p:spPr>
          <a:xfrm>
            <a:off x="2646025" y="1377475"/>
            <a:ext cx="3827400" cy="16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a:latin typeface="Raleway"/>
                <a:ea typeface="Raleway"/>
                <a:cs typeface="Raleway"/>
                <a:sym typeface="Raleway"/>
              </a:rPr>
              <a:t>I </a:t>
            </a:r>
            <a:r>
              <a:rPr lang="en" sz="1200">
                <a:latin typeface="Raleway"/>
                <a:ea typeface="Raleway"/>
                <a:cs typeface="Raleway"/>
                <a:sym typeface="Raleway"/>
              </a:rPr>
              <a:t>hope you found this </a:t>
            </a:r>
            <a:r>
              <a:rPr lang="en" sz="1200">
                <a:latin typeface="Raleway"/>
                <a:ea typeface="Raleway"/>
                <a:cs typeface="Raleway"/>
                <a:sym typeface="Raleway"/>
              </a:rPr>
              <a:t>webinar</a:t>
            </a:r>
            <a:r>
              <a:rPr lang="en" sz="1200">
                <a:latin typeface="Raleway"/>
                <a:ea typeface="Raleway"/>
                <a:cs typeface="Raleway"/>
                <a:sym typeface="Raleway"/>
              </a:rPr>
              <a:t> of use.</a:t>
            </a:r>
            <a:endParaRPr sz="1200">
              <a:latin typeface="Raleway"/>
              <a:ea typeface="Raleway"/>
              <a:cs typeface="Raleway"/>
              <a:sym typeface="Raleway"/>
            </a:endParaRPr>
          </a:p>
          <a:p>
            <a:pPr indent="0" lvl="0" marL="0" rtl="0" algn="l">
              <a:spcBef>
                <a:spcPts val="1200"/>
              </a:spcBef>
              <a:spcAft>
                <a:spcPts val="0"/>
              </a:spcAft>
              <a:buNone/>
            </a:pPr>
            <a:r>
              <a:rPr lang="en" sz="1200">
                <a:latin typeface="Raleway"/>
                <a:ea typeface="Raleway"/>
                <a:cs typeface="Raleway"/>
                <a:sym typeface="Raleway"/>
              </a:rPr>
              <a:t>You can email us at our new address. </a:t>
            </a:r>
            <a:endParaRPr sz="1200">
              <a:latin typeface="Raleway"/>
              <a:ea typeface="Raleway"/>
              <a:cs typeface="Raleway"/>
              <a:sym typeface="Raleway"/>
            </a:endParaRPr>
          </a:p>
          <a:p>
            <a:pPr indent="0" lvl="0" marL="0" rtl="0" algn="l">
              <a:spcBef>
                <a:spcPts val="1200"/>
              </a:spcBef>
              <a:spcAft>
                <a:spcPts val="1200"/>
              </a:spcAft>
              <a:buNone/>
            </a:pPr>
            <a:r>
              <a:rPr b="1" lang="en" sz="1850">
                <a:latin typeface="Roboto"/>
                <a:ea typeface="Roboto"/>
                <a:cs typeface="Roboto"/>
                <a:sym typeface="Roboto"/>
              </a:rPr>
              <a:t>admin@protectedrentdebt.co.uk</a:t>
            </a:r>
            <a:endParaRPr sz="2000" u="sng">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What is PRD</a:t>
            </a:r>
            <a:endParaRPr sz="2400"/>
          </a:p>
        </p:txBody>
      </p:sp>
      <p:sp>
        <p:nvSpPr>
          <p:cNvPr id="80" name="Google Shape;80;p14"/>
          <p:cNvSpPr txBox="1"/>
          <p:nvPr>
            <p:ph idx="4294967295" type="title"/>
          </p:nvPr>
        </p:nvSpPr>
        <p:spPr>
          <a:xfrm>
            <a:off x="535775" y="1480150"/>
            <a:ext cx="5197200" cy="313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50">
                <a:solidFill>
                  <a:srgbClr val="0B0C0C"/>
                </a:solidFill>
                <a:highlight>
                  <a:srgbClr val="FFFFFF"/>
                </a:highlight>
                <a:latin typeface="Arial"/>
                <a:ea typeface="Arial"/>
                <a:cs typeface="Arial"/>
                <a:sym typeface="Arial"/>
              </a:rPr>
              <a:t>Protected Rent Debt (or PRD for short) is a new legal term in the COMMERCIAL RENT (CORONAVIRUS) BILL</a:t>
            </a:r>
            <a:endParaRPr b="0" sz="1450">
              <a:solidFill>
                <a:srgbClr val="0B0C0C"/>
              </a:solidFill>
              <a:highlight>
                <a:srgbClr val="FFFFFF"/>
              </a:highlight>
              <a:latin typeface="Arial"/>
              <a:ea typeface="Arial"/>
              <a:cs typeface="Arial"/>
              <a:sym typeface="Arial"/>
            </a:endParaRPr>
          </a:p>
          <a:p>
            <a:pPr indent="0" lvl="0" marL="0" rtl="0" algn="l">
              <a:lnSpc>
                <a:spcPct val="115000"/>
              </a:lnSpc>
              <a:spcBef>
                <a:spcPts val="1600"/>
              </a:spcBef>
              <a:spcAft>
                <a:spcPts val="1600"/>
              </a:spcAft>
              <a:buNone/>
            </a:pPr>
            <a:r>
              <a:rPr b="0" lang="en" sz="1450">
                <a:solidFill>
                  <a:srgbClr val="0B0C0C"/>
                </a:solidFill>
                <a:highlight>
                  <a:srgbClr val="FFFFFF"/>
                </a:highlight>
                <a:latin typeface="Arial"/>
                <a:ea typeface="Arial"/>
                <a:cs typeface="Arial"/>
                <a:sym typeface="Arial"/>
              </a:rPr>
              <a:t>The act will ringfence any PRD built up as a result of mandated business closures during the “</a:t>
            </a:r>
            <a:r>
              <a:rPr b="0" lang="en" sz="1450">
                <a:solidFill>
                  <a:srgbClr val="0B0C0C"/>
                </a:solidFill>
                <a:highlight>
                  <a:srgbClr val="FFFFFF"/>
                </a:highlight>
                <a:latin typeface="Arial"/>
                <a:ea typeface="Arial"/>
                <a:cs typeface="Arial"/>
                <a:sym typeface="Arial"/>
              </a:rPr>
              <a:t>relevant</a:t>
            </a:r>
            <a:r>
              <a:rPr b="0" lang="en" sz="1450">
                <a:solidFill>
                  <a:srgbClr val="0B0C0C"/>
                </a:solidFill>
                <a:highlight>
                  <a:srgbClr val="FFFFFF"/>
                </a:highlight>
                <a:latin typeface="Arial"/>
                <a:ea typeface="Arial"/>
                <a:cs typeface="Arial"/>
                <a:sym typeface="Arial"/>
              </a:rPr>
              <a:t> period” whilst establishing a new binding arbitration process aimed at finding a proportionate solution which protects jobs, prevents further damage to the economy and enables a return to normal commercial relations. </a:t>
            </a:r>
            <a:r>
              <a:rPr b="0" lang="en" sz="1450">
                <a:solidFill>
                  <a:srgbClr val="0B0C0C"/>
                </a:solidFill>
                <a:highlight>
                  <a:srgbClr val="FFFFFF"/>
                </a:highlight>
                <a:latin typeface="Arial"/>
                <a:ea typeface="Arial"/>
                <a:cs typeface="Arial"/>
                <a:sym typeface="Arial"/>
              </a:rPr>
              <a:t>Announced</a:t>
            </a:r>
            <a:r>
              <a:rPr b="0" lang="en" sz="1450">
                <a:solidFill>
                  <a:srgbClr val="0B0C0C"/>
                </a:solidFill>
                <a:highlight>
                  <a:srgbClr val="FFFFFF"/>
                </a:highlight>
                <a:latin typeface="Arial"/>
                <a:ea typeface="Arial"/>
                <a:cs typeface="Arial"/>
                <a:sym typeface="Arial"/>
              </a:rPr>
              <a:t> on 19/06/21 </a:t>
            </a:r>
            <a:r>
              <a:rPr b="0" lang="en" sz="1450">
                <a:solidFill>
                  <a:srgbClr val="0B0C0C"/>
                </a:solidFill>
                <a:highlight>
                  <a:srgbClr val="FFFFFF"/>
                </a:highlight>
                <a:latin typeface="Arial"/>
                <a:ea typeface="Arial"/>
                <a:cs typeface="Arial"/>
                <a:sym typeface="Arial"/>
              </a:rPr>
              <a:t>the minister stated</a:t>
            </a:r>
            <a:r>
              <a:rPr b="0" lang="en" sz="1450">
                <a:solidFill>
                  <a:srgbClr val="0B0C0C"/>
                </a:solidFill>
                <a:highlight>
                  <a:srgbClr val="FFFFFF"/>
                </a:highlight>
                <a:latin typeface="Arial"/>
                <a:ea typeface="Arial"/>
                <a:cs typeface="Arial"/>
                <a:sym typeface="Arial"/>
              </a:rPr>
              <a:t> Landlords are expected to make allowances for (PRD) and share the financial impact with their tenants</a:t>
            </a:r>
            <a:endParaRPr sz="1700">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5878300" y="2872700"/>
            <a:ext cx="3106224" cy="1747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4294967295" type="title"/>
          </p:nvPr>
        </p:nvSpPr>
        <p:spPr>
          <a:xfrm>
            <a:off x="535775" y="712150"/>
            <a:ext cx="82443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The</a:t>
            </a:r>
            <a:r>
              <a:rPr lang="en" sz="3600">
                <a:solidFill>
                  <a:schemeClr val="dk1"/>
                </a:solidFill>
              </a:rPr>
              <a:t> </a:t>
            </a:r>
            <a:r>
              <a:rPr lang="en" sz="3600">
                <a:solidFill>
                  <a:schemeClr val="dk1"/>
                </a:solidFill>
              </a:rPr>
              <a:t>relevant</a:t>
            </a:r>
            <a:r>
              <a:rPr lang="en" sz="3600">
                <a:solidFill>
                  <a:schemeClr val="dk1"/>
                </a:solidFill>
              </a:rPr>
              <a:t> period 21/03/20 -?</a:t>
            </a:r>
            <a:endParaRPr sz="2400"/>
          </a:p>
        </p:txBody>
      </p:sp>
      <p:pic>
        <p:nvPicPr>
          <p:cNvPr id="87" name="Google Shape;87;p15"/>
          <p:cNvPicPr preferRelativeResize="0"/>
          <p:nvPr/>
        </p:nvPicPr>
        <p:blipFill>
          <a:blip r:embed="rId3">
            <a:alphaModFix/>
          </a:blip>
          <a:stretch>
            <a:fillRect/>
          </a:stretch>
        </p:blipFill>
        <p:spPr>
          <a:xfrm>
            <a:off x="535775" y="1480150"/>
            <a:ext cx="7345726" cy="366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93" name="Google Shape;93;p16"/>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Who is in scope?</a:t>
            </a:r>
            <a:endParaRPr b="1" sz="3000">
              <a:solidFill>
                <a:schemeClr val="lt2"/>
              </a:solidFill>
              <a:latin typeface="Raleway"/>
              <a:ea typeface="Raleway"/>
              <a:cs typeface="Raleway"/>
              <a:sym typeface="Raleway"/>
            </a:endParaRPr>
          </a:p>
        </p:txBody>
      </p:sp>
      <p:sp>
        <p:nvSpPr>
          <p:cNvPr id="94" name="Google Shape;94;p16"/>
          <p:cNvSpPr txBox="1"/>
          <p:nvPr>
            <p:ph idx="4294967295" type="body"/>
          </p:nvPr>
        </p:nvSpPr>
        <p:spPr>
          <a:xfrm>
            <a:off x="285555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Business tenants or guarantors</a:t>
            </a:r>
            <a:br>
              <a:rPr lang="en" sz="1400">
                <a:latin typeface="Raleway"/>
                <a:ea typeface="Raleway"/>
                <a:cs typeface="Raleway"/>
                <a:sym typeface="Raleway"/>
              </a:rPr>
            </a:br>
            <a:r>
              <a:rPr lang="en" sz="1200">
                <a:latin typeface="Raleway"/>
                <a:ea typeface="Raleway"/>
                <a:cs typeface="Raleway"/>
                <a:sym typeface="Raleway"/>
              </a:rPr>
              <a:t>Must be &gt; 1 year L&amp;T agreement and still trading. </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Have been closed</a:t>
            </a:r>
            <a:br>
              <a:rPr lang="en" sz="1400">
                <a:latin typeface="Raleway"/>
                <a:ea typeface="Raleway"/>
                <a:cs typeface="Raleway"/>
                <a:sym typeface="Raleway"/>
              </a:rPr>
            </a:br>
            <a:r>
              <a:rPr lang="en" sz="1200">
                <a:latin typeface="Raleway"/>
                <a:ea typeface="Raleway"/>
                <a:cs typeface="Raleway"/>
                <a:sym typeface="Raleway"/>
              </a:rPr>
              <a:t>Partial or full closure is acceptable</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Have PRD</a:t>
            </a:r>
            <a:br>
              <a:rPr lang="en" sz="1400">
                <a:latin typeface="Raleway"/>
                <a:ea typeface="Raleway"/>
                <a:cs typeface="Raleway"/>
                <a:sym typeface="Raleway"/>
              </a:rPr>
            </a:br>
            <a:r>
              <a:rPr lang="en" sz="1200">
                <a:latin typeface="Raleway"/>
                <a:ea typeface="Raleway"/>
                <a:cs typeface="Raleway"/>
                <a:sym typeface="Raleway"/>
              </a:rPr>
              <a:t>A debt occurred during the relevant period</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Not have PRD in insolvency</a:t>
            </a:r>
            <a:br>
              <a:rPr lang="en" sz="1400">
                <a:latin typeface="Raleway"/>
                <a:ea typeface="Raleway"/>
                <a:cs typeface="Raleway"/>
                <a:sym typeface="Raleway"/>
              </a:rPr>
            </a:br>
            <a:r>
              <a:rPr lang="en" sz="1200">
                <a:latin typeface="Raleway"/>
                <a:ea typeface="Raleway"/>
                <a:cs typeface="Raleway"/>
                <a:sym typeface="Raleway"/>
              </a:rPr>
              <a:t>IVA - CVA - Companies Act 2006 arrangement.</a:t>
            </a:r>
            <a:endParaRPr sz="12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00" name="Google Shape;100;p17"/>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Is PRD just rent</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101" name="Google Shape;101;p17"/>
          <p:cNvSpPr txBox="1"/>
          <p:nvPr>
            <p:ph idx="4294967295" type="body"/>
          </p:nvPr>
        </p:nvSpPr>
        <p:spPr>
          <a:xfrm>
            <a:off x="285555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Rent</a:t>
            </a:r>
            <a:br>
              <a:rPr lang="en" sz="1400">
                <a:latin typeface="Raleway"/>
                <a:ea typeface="Raleway"/>
                <a:cs typeface="Raleway"/>
                <a:sym typeface="Raleway"/>
              </a:rPr>
            </a:br>
            <a:r>
              <a:rPr lang="en" sz="1200">
                <a:latin typeface="Raleway"/>
                <a:ea typeface="Raleway"/>
                <a:cs typeface="Raleway"/>
                <a:sym typeface="Raleway"/>
              </a:rPr>
              <a:t>Rent applied during the relevant period</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Insurance</a:t>
            </a:r>
            <a:br>
              <a:rPr lang="en" sz="1400">
                <a:latin typeface="Raleway"/>
                <a:ea typeface="Raleway"/>
                <a:cs typeface="Raleway"/>
                <a:sym typeface="Raleway"/>
              </a:rPr>
            </a:br>
            <a:r>
              <a:rPr lang="en" sz="1200">
                <a:latin typeface="Raleway"/>
                <a:ea typeface="Raleway"/>
                <a:cs typeface="Raleway"/>
                <a:sym typeface="Raleway"/>
              </a:rPr>
              <a:t>Any charges levied under your tenancy agreement</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Other services</a:t>
            </a:r>
            <a:br>
              <a:rPr lang="en" sz="1400">
                <a:latin typeface="Raleway"/>
                <a:ea typeface="Raleway"/>
                <a:cs typeface="Raleway"/>
                <a:sym typeface="Raleway"/>
              </a:rPr>
            </a:br>
            <a:r>
              <a:rPr lang="en" sz="1200">
                <a:latin typeface="Raleway"/>
                <a:ea typeface="Raleway"/>
                <a:cs typeface="Raleway"/>
                <a:sym typeface="Raleway"/>
              </a:rPr>
              <a:t>Supplied by a landlord - eg utilities</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VAT &amp; Interest</a:t>
            </a:r>
            <a:br>
              <a:rPr lang="en" sz="1400">
                <a:latin typeface="Raleway"/>
                <a:ea typeface="Raleway"/>
                <a:cs typeface="Raleway"/>
                <a:sym typeface="Raleway"/>
              </a:rPr>
            </a:br>
            <a:r>
              <a:rPr lang="en" sz="1200">
                <a:latin typeface="Raleway"/>
                <a:ea typeface="Raleway"/>
                <a:cs typeface="Raleway"/>
                <a:sym typeface="Raleway"/>
              </a:rPr>
              <a:t>Applied to the above</a:t>
            </a:r>
            <a:endParaRPr sz="120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07" name="Google Shape;107;p18"/>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In a deal already?</a:t>
            </a:r>
            <a:endParaRPr b="1" sz="3000">
              <a:solidFill>
                <a:schemeClr val="lt2"/>
              </a:solidFill>
              <a:latin typeface="Raleway"/>
              <a:ea typeface="Raleway"/>
              <a:cs typeface="Raleway"/>
              <a:sym typeface="Raleway"/>
            </a:endParaRPr>
          </a:p>
        </p:txBody>
      </p:sp>
      <p:sp>
        <p:nvSpPr>
          <p:cNvPr id="108" name="Google Shape;108;p18"/>
          <p:cNvSpPr txBox="1"/>
          <p:nvPr>
            <p:ph idx="4294967295" type="body"/>
          </p:nvPr>
        </p:nvSpPr>
        <p:spPr>
          <a:xfrm>
            <a:off x="285555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CVA / IVA / Companies Act</a:t>
            </a:r>
            <a:br>
              <a:rPr lang="en" sz="1400">
                <a:latin typeface="Raleway"/>
                <a:ea typeface="Raleway"/>
                <a:cs typeface="Raleway"/>
                <a:sym typeface="Raleway"/>
              </a:rPr>
            </a:br>
            <a:r>
              <a:rPr lang="en" sz="1200">
                <a:latin typeface="Raleway"/>
                <a:ea typeface="Raleway"/>
                <a:cs typeface="Raleway"/>
                <a:sym typeface="Raleway"/>
              </a:rPr>
              <a:t>You cannot undo insolvency processes</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Set-off (using deposits)</a:t>
            </a:r>
            <a:br>
              <a:rPr lang="en" sz="1400">
                <a:latin typeface="Raleway"/>
                <a:ea typeface="Raleway"/>
                <a:cs typeface="Raleway"/>
                <a:sym typeface="Raleway"/>
              </a:rPr>
            </a:br>
            <a:r>
              <a:rPr lang="en" sz="1200">
                <a:latin typeface="Raleway"/>
                <a:ea typeface="Raleway"/>
                <a:cs typeface="Raleway"/>
                <a:sym typeface="Raleway"/>
              </a:rPr>
              <a:t>Either agreed or not they can be looked at in PRD arbitration.</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CCJ</a:t>
            </a:r>
            <a:br>
              <a:rPr lang="en" sz="1400">
                <a:latin typeface="Raleway"/>
                <a:ea typeface="Raleway"/>
                <a:cs typeface="Raleway"/>
                <a:sym typeface="Raleway"/>
              </a:rPr>
            </a:br>
            <a:r>
              <a:rPr lang="en" sz="1200">
                <a:latin typeface="Raleway"/>
                <a:ea typeface="Raleway"/>
                <a:cs typeface="Raleway"/>
                <a:sym typeface="Raleway"/>
              </a:rPr>
              <a:t>A money order can be looked at in PRD arbitration</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Mutual</a:t>
            </a:r>
            <a:r>
              <a:rPr b="1" lang="en" sz="1400">
                <a:solidFill>
                  <a:schemeClr val="dk1"/>
                </a:solidFill>
                <a:latin typeface="Raleway"/>
                <a:ea typeface="Raleway"/>
                <a:cs typeface="Raleway"/>
                <a:sym typeface="Raleway"/>
              </a:rPr>
              <a:t> agreement to repay</a:t>
            </a:r>
            <a:br>
              <a:rPr lang="en" sz="1400">
                <a:latin typeface="Raleway"/>
                <a:ea typeface="Raleway"/>
                <a:cs typeface="Raleway"/>
                <a:sym typeface="Raleway"/>
              </a:rPr>
            </a:br>
            <a:r>
              <a:rPr lang="en" sz="1200">
                <a:latin typeface="Raleway"/>
                <a:ea typeface="Raleway"/>
                <a:cs typeface="Raleway"/>
                <a:sym typeface="Raleway"/>
              </a:rPr>
              <a:t>They can be looked at in PRD Arbitration.</a:t>
            </a:r>
            <a:endParaRPr sz="12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14" name="Google Shape;114;p19"/>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How long</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115" name="Google Shape;115;p19"/>
          <p:cNvSpPr txBox="1"/>
          <p:nvPr>
            <p:ph idx="4294967295" type="body"/>
          </p:nvPr>
        </p:nvSpPr>
        <p:spPr>
          <a:xfrm>
            <a:off x="285555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Bill becomes Law</a:t>
            </a:r>
            <a:br>
              <a:rPr lang="en" sz="1400">
                <a:latin typeface="Raleway"/>
                <a:ea typeface="Raleway"/>
                <a:cs typeface="Raleway"/>
                <a:sym typeface="Raleway"/>
              </a:rPr>
            </a:br>
            <a:r>
              <a:rPr lang="en" sz="1200">
                <a:latin typeface="Raleway"/>
                <a:ea typeface="Raleway"/>
                <a:cs typeface="Raleway"/>
                <a:sym typeface="Raleway"/>
              </a:rPr>
              <a:t>End of March 2022 - COP is live now</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Register for Arbitration</a:t>
            </a:r>
            <a:br>
              <a:rPr lang="en" sz="1400">
                <a:latin typeface="Raleway"/>
                <a:ea typeface="Raleway"/>
                <a:cs typeface="Raleway"/>
                <a:sym typeface="Raleway"/>
              </a:rPr>
            </a:br>
            <a:r>
              <a:rPr lang="en" sz="1200">
                <a:latin typeface="Raleway"/>
                <a:ea typeface="Raleway"/>
                <a:cs typeface="Raleway"/>
                <a:sym typeface="Raleway"/>
              </a:rPr>
              <a:t>Then just 6 months to lodge a case</a:t>
            </a:r>
            <a:r>
              <a:rPr lang="en" sz="1200">
                <a:latin typeface="Raleway"/>
                <a:ea typeface="Raleway"/>
                <a:cs typeface="Raleway"/>
                <a:sym typeface="Raleway"/>
              </a:rPr>
              <a:t>.</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Arbitration cases</a:t>
            </a:r>
            <a:br>
              <a:rPr lang="en" sz="1400">
                <a:latin typeface="Raleway"/>
                <a:ea typeface="Raleway"/>
                <a:cs typeface="Raleway"/>
                <a:sym typeface="Raleway"/>
              </a:rPr>
            </a:br>
            <a:r>
              <a:rPr lang="en" sz="1200">
                <a:latin typeface="Raleway"/>
                <a:ea typeface="Raleway"/>
                <a:cs typeface="Raleway"/>
                <a:sym typeface="Raleway"/>
              </a:rPr>
              <a:t>A few months, cases may be stacked, depends on demand &amp; no’s of Arb’s</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Access to PRD Arbitration</a:t>
            </a:r>
            <a:br>
              <a:rPr lang="en" sz="1400">
                <a:latin typeface="Raleway"/>
                <a:ea typeface="Raleway"/>
                <a:cs typeface="Raleway"/>
                <a:sym typeface="Raleway"/>
              </a:rPr>
            </a:br>
            <a:r>
              <a:rPr lang="en" sz="1200">
                <a:latin typeface="Raleway"/>
                <a:ea typeface="Raleway"/>
                <a:cs typeface="Raleway"/>
                <a:sym typeface="Raleway"/>
              </a:rPr>
              <a:t>Closes 6 months after law passes</a:t>
            </a:r>
            <a:r>
              <a:rPr lang="en" sz="1200">
                <a:latin typeface="Raleway"/>
                <a:ea typeface="Raleway"/>
                <a:cs typeface="Raleway"/>
                <a:sym typeface="Raleway"/>
              </a:rPr>
              <a:t>.</a:t>
            </a:r>
            <a:endParaRPr sz="12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pic>
        <p:nvPicPr>
          <p:cNvPr id="120" name="Google Shape;120;p20"/>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21" name="Google Shape;121;p20"/>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Code of Practice</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122" name="Google Shape;122;p20"/>
          <p:cNvSpPr txBox="1"/>
          <p:nvPr>
            <p:ph idx="4294967295" type="body"/>
          </p:nvPr>
        </p:nvSpPr>
        <p:spPr>
          <a:xfrm>
            <a:off x="2855550" y="11652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COP principles</a:t>
            </a:r>
            <a:br>
              <a:rPr lang="en" sz="1400">
                <a:latin typeface="Raleway"/>
                <a:ea typeface="Raleway"/>
                <a:cs typeface="Raleway"/>
                <a:sym typeface="Raleway"/>
              </a:rPr>
            </a:br>
            <a:r>
              <a:rPr lang="en" sz="1200">
                <a:solidFill>
                  <a:srgbClr val="0B0C0C"/>
                </a:solidFill>
                <a:highlight>
                  <a:srgbClr val="FFFFFF"/>
                </a:highlight>
                <a:latin typeface="Raleway"/>
                <a:ea typeface="Raleway"/>
                <a:cs typeface="Raleway"/>
                <a:sym typeface="Raleway"/>
              </a:rPr>
              <a:t>key principles of fairness, affordability, and viability</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Annex A</a:t>
            </a:r>
            <a:br>
              <a:rPr lang="en" sz="1400">
                <a:latin typeface="Raleway"/>
                <a:ea typeface="Raleway"/>
                <a:cs typeface="Raleway"/>
                <a:sym typeface="Raleway"/>
              </a:rPr>
            </a:br>
            <a:r>
              <a:rPr lang="en" sz="1200">
                <a:latin typeface="Raleway"/>
                <a:ea typeface="Raleway"/>
                <a:cs typeface="Raleway"/>
                <a:sym typeface="Raleway"/>
              </a:rPr>
              <a:t>Relevant Period table (see earlier slide)</a:t>
            </a:r>
            <a:endParaRPr sz="1200">
              <a:latin typeface="Raleway"/>
              <a:ea typeface="Raleway"/>
              <a:cs typeface="Raleway"/>
              <a:sym typeface="Raleway"/>
            </a:endParaRPr>
          </a:p>
          <a:p>
            <a:pPr indent="-317500" lvl="0" marL="457200" rtl="0" algn="l">
              <a:spcBef>
                <a:spcPts val="1000"/>
              </a:spcBef>
              <a:spcAft>
                <a:spcPts val="0"/>
              </a:spcAft>
              <a:buClr>
                <a:schemeClr val="accent5"/>
              </a:buClr>
              <a:buSzPts val="1400"/>
              <a:buFont typeface="Raleway"/>
              <a:buChar char="➔"/>
            </a:pPr>
            <a:r>
              <a:rPr b="1" lang="en" sz="1400">
                <a:solidFill>
                  <a:schemeClr val="dk1"/>
                </a:solidFill>
                <a:latin typeface="Raleway"/>
                <a:ea typeface="Raleway"/>
                <a:cs typeface="Raleway"/>
                <a:sym typeface="Raleway"/>
              </a:rPr>
              <a:t>Annex B</a:t>
            </a:r>
            <a:br>
              <a:rPr lang="en" sz="1400">
                <a:latin typeface="Raleway"/>
                <a:ea typeface="Raleway"/>
                <a:cs typeface="Raleway"/>
                <a:sym typeface="Raleway"/>
              </a:rPr>
            </a:br>
            <a:r>
              <a:rPr lang="en" sz="1200">
                <a:latin typeface="Raleway"/>
                <a:ea typeface="Raleway"/>
                <a:cs typeface="Raleway"/>
                <a:sym typeface="Raleway"/>
              </a:rPr>
              <a:t>Evidence under consideration (next)</a:t>
            </a:r>
            <a:endParaRPr b="1" sz="1400">
              <a:solidFill>
                <a:schemeClr val="dk1"/>
              </a:solidFill>
              <a:latin typeface="Raleway"/>
              <a:ea typeface="Raleway"/>
              <a:cs typeface="Raleway"/>
              <a:sym typeface="Raleway"/>
            </a:endParaRPr>
          </a:p>
          <a:p>
            <a:pPr indent="-304800" lvl="0" marL="457200" rtl="0" algn="l">
              <a:spcBef>
                <a:spcPts val="1000"/>
              </a:spcBef>
              <a:spcAft>
                <a:spcPts val="1000"/>
              </a:spcAft>
              <a:buClr>
                <a:schemeClr val="accent5"/>
              </a:buClr>
              <a:buSzPts val="1200"/>
              <a:buFont typeface="Raleway"/>
              <a:buChar char="➔"/>
            </a:pPr>
            <a:r>
              <a:rPr b="1" lang="en" sz="1400">
                <a:solidFill>
                  <a:schemeClr val="dk1"/>
                </a:solidFill>
                <a:latin typeface="Raleway"/>
                <a:ea typeface="Raleway"/>
                <a:cs typeface="Raleway"/>
                <a:sym typeface="Raleway"/>
              </a:rPr>
              <a:t>Annex C</a:t>
            </a:r>
            <a:br>
              <a:rPr lang="en" sz="1400">
                <a:latin typeface="Raleway"/>
                <a:ea typeface="Raleway"/>
                <a:cs typeface="Raleway"/>
                <a:sym typeface="Raleway"/>
              </a:rPr>
            </a:br>
            <a:r>
              <a:rPr lang="en" sz="1200">
                <a:latin typeface="Raleway"/>
                <a:ea typeface="Raleway"/>
                <a:cs typeface="Raleway"/>
                <a:sym typeface="Raleway"/>
              </a:rPr>
              <a:t>Arbitration Process (slide after that)</a:t>
            </a:r>
            <a:endParaRPr sz="12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 name="Shape 126"/>
        <p:cNvGrpSpPr/>
        <p:nvPr/>
      </p:nvGrpSpPr>
      <p:grpSpPr>
        <a:xfrm>
          <a:off x="0" y="0"/>
          <a:ext cx="0" cy="0"/>
          <a:chOff x="0" y="0"/>
          <a:chExt cx="0" cy="0"/>
        </a:xfrm>
      </p:grpSpPr>
      <p:sp>
        <p:nvSpPr>
          <p:cNvPr id="127" name="Google Shape;127;p21"/>
          <p:cNvSpPr txBox="1"/>
          <p:nvPr/>
        </p:nvSpPr>
        <p:spPr>
          <a:xfrm>
            <a:off x="2617950" y="206300"/>
            <a:ext cx="3908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Raleway"/>
                <a:ea typeface="Raleway"/>
                <a:cs typeface="Raleway"/>
                <a:sym typeface="Raleway"/>
              </a:rPr>
              <a:t>COP Annex B Evidence</a:t>
            </a:r>
            <a:endParaRPr b="1" sz="2500">
              <a:solidFill>
                <a:schemeClr val="lt1"/>
              </a:solidFill>
              <a:latin typeface="Raleway"/>
              <a:ea typeface="Raleway"/>
              <a:cs typeface="Raleway"/>
              <a:sym typeface="Raleway"/>
            </a:endParaRPr>
          </a:p>
        </p:txBody>
      </p:sp>
      <p:sp>
        <p:nvSpPr>
          <p:cNvPr id="128" name="Google Shape;128;p21"/>
          <p:cNvSpPr txBox="1"/>
          <p:nvPr/>
        </p:nvSpPr>
        <p:spPr>
          <a:xfrm>
            <a:off x="366000" y="891450"/>
            <a:ext cx="8412000" cy="4661700"/>
          </a:xfrm>
          <a:prstGeom prst="rect">
            <a:avLst/>
          </a:prstGeom>
          <a:noFill/>
          <a:ln>
            <a:noFill/>
          </a:ln>
        </p:spPr>
        <p:txBody>
          <a:bodyPr anchorCtr="0" anchor="t" bIns="91425" lIns="91425" spcFirstLastPara="1" rIns="91425" wrap="square" tIns="91425">
            <a:spAutoFit/>
          </a:bodyPr>
          <a:lstStyle/>
          <a:p>
            <a:pPr indent="0" lvl="0" marL="0" rtl="0" algn="l">
              <a:lnSpc>
                <a:spcPct val="131579"/>
              </a:lnSpc>
              <a:spcBef>
                <a:spcPts val="1500"/>
              </a:spcBef>
              <a:spcAft>
                <a:spcPts val="0"/>
              </a:spcAft>
              <a:buNone/>
            </a:pPr>
            <a:r>
              <a:rPr lang="en" sz="1450">
                <a:solidFill>
                  <a:schemeClr val="lt1"/>
                </a:solidFill>
              </a:rPr>
              <a:t>When considering tenant viability and affordability, parties and the arbitrator may wish to take the following non-exhaustive list of factors into account:</a:t>
            </a:r>
            <a:endParaRPr sz="1450">
              <a:solidFill>
                <a:schemeClr val="lt1"/>
              </a:solidFill>
            </a:endParaRPr>
          </a:p>
          <a:p>
            <a:pPr indent="-320675" lvl="0" marL="647700" rtl="0" algn="l">
              <a:lnSpc>
                <a:spcPct val="131579"/>
              </a:lnSpc>
              <a:spcBef>
                <a:spcPts val="1500"/>
              </a:spcBef>
              <a:spcAft>
                <a:spcPts val="0"/>
              </a:spcAft>
              <a:buClr>
                <a:schemeClr val="lt1"/>
              </a:buClr>
              <a:buSzPts val="1450"/>
              <a:buChar char="●"/>
            </a:pPr>
            <a:r>
              <a:rPr lang="en" sz="1450">
                <a:solidFill>
                  <a:schemeClr val="lt1"/>
                </a:solidFill>
              </a:rPr>
              <a:t>existing and anticipated credit/debit balance</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business performance since March 2020</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tenant’s assets (noting that some may be liquid assets such as cash and other may be plant and machinery which cannot be sold without ending the business)</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position of the tenant with other tenancies i.e., ability to absorb the costs within those other tenancies</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government assistance received by the tenant including loans and grants (which may not have covered rent but provided some financial support to the business)</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dividend and bonus payments to shareholders</a:t>
            </a:r>
            <a:endParaRPr sz="1450">
              <a:solidFill>
                <a:schemeClr val="lt1"/>
              </a:solidFill>
            </a:endParaRPr>
          </a:p>
          <a:p>
            <a:pPr indent="-320675" lvl="0" marL="647700" rtl="0" algn="l">
              <a:lnSpc>
                <a:spcPct val="131579"/>
              </a:lnSpc>
              <a:spcBef>
                <a:spcPts val="0"/>
              </a:spcBef>
              <a:spcAft>
                <a:spcPts val="0"/>
              </a:spcAft>
              <a:buClr>
                <a:schemeClr val="lt1"/>
              </a:buClr>
              <a:buSzPts val="1450"/>
              <a:buChar char="●"/>
            </a:pPr>
            <a:r>
              <a:rPr lang="en" sz="1450">
                <a:solidFill>
                  <a:schemeClr val="lt1"/>
                </a:solidFill>
              </a:rPr>
              <a:t>excessive or unreasonable dividend payments to directors (having regard for the fact that director dividends may be the director’s only income during the ringfenced period)</a:t>
            </a:r>
            <a:endParaRPr sz="1450">
              <a:solidFill>
                <a:schemeClr val="lt1"/>
              </a:solidFill>
            </a:endParaRPr>
          </a:p>
          <a:p>
            <a:pPr indent="0" lvl="0" marL="457200" rtl="0" algn="l">
              <a:lnSpc>
                <a:spcPct val="131579"/>
              </a:lnSpc>
              <a:spcBef>
                <a:spcPts val="1900"/>
              </a:spcBef>
              <a:spcAft>
                <a:spcPts val="1900"/>
              </a:spcAft>
              <a:buNone/>
            </a:pPr>
            <a:r>
              <a:t/>
            </a:r>
            <a:endParaRPr sz="1450">
              <a:solidFill>
                <a:srgbClr val="0B0C0C"/>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